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0"/>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Lst>
  <p:sldSz cx="18288000" cy="10287000"/>
  <p:notesSz cx="6858000" cy="9144000"/>
  <p:embeddedFontLst>
    <p:embeddedFont>
      <p:font typeface="Playfair Display Black" charset="1" panose="00000A00000000000000"/>
      <p:regular r:id="rId6"/>
    </p:embeddedFont>
    <p:embeddedFont>
      <p:font typeface="Playfair Display Black Italics" charset="1" panose="00000A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hewy" charset="1" panose="02000000000000000000"/>
      <p:regular r:id="rId12"/>
    </p:embeddedFont>
    <p:embeddedFont>
      <p:font typeface="League Spartan" charset="1" panose="00000800000000000000"/>
      <p:regular r:id="rId13"/>
    </p:embeddedFont>
    <p:embeddedFont>
      <p:font typeface="Poppins Bold" charset="1" panose="020000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Cy Grotesk Grand" charset="1" panose="00000507000000000000"/>
      <p:regular r:id="rId19"/>
    </p:embeddedFont>
    <p:embeddedFont>
      <p:font typeface="Cy Grotesk Grand Bold" charset="1" panose="00000807000000000000"/>
      <p:regular r:id="rId20"/>
    </p:embeddedFont>
    <p:embeddedFont>
      <p:font typeface="Codec Pro" charset="1" panose="00000500000000000000"/>
      <p:regular r:id="rId21"/>
    </p:embeddedFont>
    <p:embeddedFont>
      <p:font typeface="Codec Pro Bold" charset="1" panose="00000600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slides/slide30.xml" Type="http://schemas.openxmlformats.org/officeDocument/2006/relationships/slide"/><Relationship Id="rId57" Target="slides/slide31.xml" Type="http://schemas.openxmlformats.org/officeDocument/2006/relationships/slide"/><Relationship Id="rId58" Target="slides/slide32.xml" Type="http://schemas.openxmlformats.org/officeDocument/2006/relationships/slide"/><Relationship Id="rId59" Target="slides/slide33.xml" Type="http://schemas.openxmlformats.org/officeDocument/2006/relationships/slide"/><Relationship Id="rId6" Target="fonts/font6.fntdata" Type="http://schemas.openxmlformats.org/officeDocument/2006/relationships/font"/><Relationship Id="rId60" Target="notesMasters/notesMaster1.xml" Type="http://schemas.openxmlformats.org/officeDocument/2006/relationships/notesMaster"/><Relationship Id="rId61" Target="theme/theme2.xml" Type="http://schemas.openxmlformats.org/officeDocument/2006/relationships/theme"/><Relationship Id="rId62" Target="notesSlides/notesSlide1.xml" Type="http://schemas.openxmlformats.org/officeDocument/2006/relationships/notesSlide"/><Relationship Id="rId63" Target="notesSlides/notesSlide2.xml" Type="http://schemas.openxmlformats.org/officeDocument/2006/relationships/notesSlide"/><Relationship Id="rId64" Target="notesSlides/notesSlide3.xml" Type="http://schemas.openxmlformats.org/officeDocument/2006/relationships/notesSlide"/><Relationship Id="rId65" Target="notesSlides/notesSlide4.xml" Type="http://schemas.openxmlformats.org/officeDocument/2006/relationships/notesSlide"/><Relationship Id="rId66" Target="notesSlides/notesSlide5.xml" Type="http://schemas.openxmlformats.org/officeDocument/2006/relationships/notesSlide"/><Relationship Id="rId67" Target="notesSlides/notesSlide6.xml" Type="http://schemas.openxmlformats.org/officeDocument/2006/relationships/notesSlide"/><Relationship Id="rId68" Target="notesSlides/notesSlide7.xml" Type="http://schemas.openxmlformats.org/officeDocument/2006/relationships/notesSlide"/><Relationship Id="rId69" Target="notesSlides/notesSlide8.xml" Type="http://schemas.openxmlformats.org/officeDocument/2006/relationships/notesSlide"/><Relationship Id="rId7" Target="fonts/font7.fntdata" Type="http://schemas.openxmlformats.org/officeDocument/2006/relationships/font"/><Relationship Id="rId70" Target="notesSlides/notesSlide9.xml" Type="http://schemas.openxmlformats.org/officeDocument/2006/relationships/notesSlide"/><Relationship Id="rId71" Target="notesSlides/notesSlide10.xml" Type="http://schemas.openxmlformats.org/officeDocument/2006/relationships/notesSlide"/><Relationship Id="rId72" Target="notesSlides/notesSlide11.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développement de modèles d'IA et de ML puissants nécessite </a:t>
            </a:r>
          </a:p>
          <a:p>
            <a:r>
              <a:rPr lang="en-US"/>
              <a:t>l'accès à de grandes quantités de données de haute qualité. </a:t>
            </a:r>
          </a:p>
          <a:p>
            <a:r>
              <a:rPr lang="en-US"/>
              <a:t/>
            </a:r>
          </a:p>
          <a:p>
            <a:r>
              <a:rPr lang="en-US"/>
              <a:t>Cependant, la collecte de telles données est difficile. </a:t>
            </a:r>
          </a:p>
          <a:p>
            <a:r>
              <a:rPr lang="en-US"/>
              <a:t>De nombreux problèmes commerciaux que les modèles d'IA/ML </a:t>
            </a:r>
          </a:p>
          <a:p>
            <a:r>
              <a:rPr lang="en-US"/>
              <a:t>pourraient résoudre nécessitent l'accès à des données client sensibles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WGAN (Wasserstein loss) permet d'éviter le "mode collapse" où les GAN ne réussissent pas à généraliser correctement.</a:t>
            </a:r>
          </a:p>
          <a:p>
            <a:r>
              <a:rPr lang="en-US"/>
              <a:t/>
            </a:r>
          </a:p>
          <a:p>
            <a:r>
              <a:rPr lang="en-US"/>
              <a:t>Exemple : si le générateur apprend à générer un exemple qui dupe le discriminateur, il peut le réutiliser à l'infini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données synthétiques sont des données générées artificiellement par un modèle d’IA entraîné sur un ensemble de données réelles. </a:t>
            </a:r>
          </a:p>
          <a:p>
            <a:r>
              <a:rPr lang="en-US"/>
              <a:t/>
            </a:r>
          </a:p>
          <a:p>
            <a:r>
              <a:rPr lang="en-US"/>
              <a:t>Le but principal des données synthétiques, et donc anonymes, est d’éliminer tout risque d’exposer des données critiques ou de compromettre la confidentialité et la sécurité des entreprises et de leurs clients.</a:t>
            </a:r>
          </a:p>
          <a:p>
            <a:r>
              <a:rPr lang="en-US"/>
              <a:t/>
            </a:r>
          </a:p>
          <a:p>
            <a:r>
              <a:rPr lang="en-US"/>
              <a:t>Cela répond problème des données de santé qui sont des données dites "sensibles" qui sont soumis aux réglementations comme le RGPD en Europe.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Outils de communication : Discord/team</a:t>
            </a:r>
          </a:p>
          <a:p>
            <a:r>
              <a:rPr lang="en-US"/>
              <a:t/>
            </a:r>
          </a:p>
          <a:p>
            <a:r>
              <a:rPr lang="en-US"/>
              <a:t>outils gestion : hubspot/gantt project</a:t>
            </a:r>
          </a:p>
          <a:p>
            <a:r>
              <a:rPr lang="en-US"/>
              <a:t/>
            </a:r>
          </a:p>
          <a:p>
            <a:r>
              <a:rPr lang="en-US"/>
              <a:t>outils traitement de données : MySQL/Colab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 Generative adversarial network (GAN) est une méthode de machine learning non supervisée (sans labellisation) permettant de générer des données avec les même statistiques ques les données initiales</a:t>
            </a:r>
          </a:p>
          <a:p>
            <a:r>
              <a:rPr lang="en-US"/>
              <a:t/>
            </a:r>
          </a:p>
          <a:p>
            <a:r>
              <a:rPr lang="en-US"/>
              <a:t>Jeu min-max entre 2 réseaux de neurones  </a:t>
            </a:r>
          </a:p>
          <a:p>
            <a:r>
              <a:rPr lang="en-US"/>
              <a:t/>
            </a:r>
          </a:p>
          <a:p>
            <a:r>
              <a:rPr lang="en-US"/>
              <a:t>CTGAN est une généralisation de cette méthode (images) à une utilisation tabulaire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Puisque nous avons remarqué certaines incohérences entre les données en utilisant HMA, nous avons eu l'idée de regrouper les données multi-table en une seule table afin de pouvoir appliquer le CTGAN qui est, a piori, plus performant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Column Shape : La forme d'une colonne (en anglais “column shape”) décrit sa distribution globale. Plus le score est élevé, plus les distributions des données réelles et synthétiques sont similaires. </a:t>
            </a:r>
          </a:p>
          <a:p>
            <a:r>
              <a:rPr lang="en-US"/>
              <a:t>KS : Kolmogorov- Smirnoff</a:t>
            </a:r>
          </a:p>
          <a:p>
            <a:r>
              <a:rPr lang="en-US"/>
              <a:t>TVD Total Variation Distance (TVD) between the real and synthetic columns. To do this, it first computes the frequency of each category value and expresses it as a probability. The TVD statistic compares the differences in probabilities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Column Pair Trends: </a:t>
            </a:r>
          </a:p>
          <a:p>
            <a:r>
              <a:rPr lang="en-US"/>
              <a:t>La tendance entre deux colonnes (Column pair trends) décrit comment elles varient l'une par rapport à l'autre, par exemple la corrélation. Plus le score est élevé, plus les tendances sont similaires.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temps très court --&gt; produire une comparaison de performances entre une approche de génération de données relationnelles en multi-table et une regroupée en single-table.</a:t>
            </a:r>
          </a:p>
          <a:p>
            <a:r>
              <a:rPr lang="en-US"/>
              <a:t/>
            </a:r>
          </a:p>
          <a:p>
            <a:r>
              <a:rPr lang="en-US"/>
              <a:t>modèles multi-table et single-table équivalentes.</a:t>
            </a:r>
          </a:p>
          <a:p>
            <a:r>
              <a:rPr lang="en-US"/>
              <a:t/>
            </a:r>
          </a:p>
          <a:p>
            <a:r>
              <a:rPr lang="en-US"/>
              <a:t>Toutefois, le modèle single table met presque 1h  pour s'entraîner contre moins d’une minute  pour le multi-table.</a:t>
            </a:r>
          </a:p>
          <a:p>
            <a:r>
              <a:rPr lang="en-US"/>
              <a:t/>
            </a:r>
          </a:p>
          <a:p>
            <a:r>
              <a:rPr lang="en-US"/>
              <a:t>-- &gt; continuer avec l’utilisation de HMA (maintient les relations avec les tables et plus rapide) mais avec les nouvelles méthodes proposées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temps très court --&gt; produire une comparaison de performances entre une approche de génération de données relationnelles en multi-table et une regroupée en single-table.</a:t>
            </a:r>
          </a:p>
          <a:p>
            <a:r>
              <a:rPr lang="en-US"/>
              <a:t/>
            </a:r>
          </a:p>
          <a:p>
            <a:r>
              <a:rPr lang="en-US"/>
              <a:t>modèles multi-table et single-table équivalentes.</a:t>
            </a:r>
          </a:p>
          <a:p>
            <a:r>
              <a:rPr lang="en-US"/>
              <a:t/>
            </a:r>
          </a:p>
          <a:p>
            <a:r>
              <a:rPr lang="en-US"/>
              <a:t>Toutefois, le modèle single table met presque 1h  pour s'entraîner contre moins d’une minute  pour le multi-table.</a:t>
            </a:r>
          </a:p>
          <a:p>
            <a:r>
              <a:rPr lang="en-US"/>
              <a:t/>
            </a:r>
          </a:p>
          <a:p>
            <a:r>
              <a:rPr lang="en-US"/>
              <a:t>-- &gt; continuer avec l’utilisation de HMA (maintient les relations avec les tables et plus rapide) mais avec les nouvelles méthodes proposées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 Id="rId6" Target="../media/image3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gif"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gif"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20.gif" Type="http://schemas.openxmlformats.org/officeDocument/2006/relationships/image"/><Relationship Id="rId5"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508858">
            <a:off x="-398955" y="130483"/>
            <a:ext cx="18010625" cy="17222660"/>
          </a:xfrm>
          <a:prstGeom prst="rect">
            <a:avLst/>
          </a:prstGeom>
        </p:spPr>
      </p:pic>
      <p:grpSp>
        <p:nvGrpSpPr>
          <p:cNvPr name="Group 3" id="3"/>
          <p:cNvGrpSpPr/>
          <p:nvPr/>
        </p:nvGrpSpPr>
        <p:grpSpPr>
          <a:xfrm rot="0">
            <a:off x="654032" y="6625806"/>
            <a:ext cx="16979936" cy="3388866"/>
            <a:chOff x="0" y="0"/>
            <a:chExt cx="22639914" cy="4518488"/>
          </a:xfrm>
        </p:grpSpPr>
        <p:sp>
          <p:nvSpPr>
            <p:cNvPr name="TextBox 4" id="4"/>
            <p:cNvSpPr txBox="true"/>
            <p:nvPr/>
          </p:nvSpPr>
          <p:spPr>
            <a:xfrm rot="0">
              <a:off x="0" y="-47625"/>
              <a:ext cx="22639914" cy="3196204"/>
            </a:xfrm>
            <a:prstGeom prst="rect">
              <a:avLst/>
            </a:prstGeom>
          </p:spPr>
          <p:txBody>
            <a:bodyPr anchor="t" rtlCol="false" tIns="0" lIns="0" bIns="0" rIns="0">
              <a:spAutoFit/>
            </a:bodyPr>
            <a:lstStyle/>
            <a:p>
              <a:pPr>
                <a:lnSpc>
                  <a:spcPts val="9576"/>
                </a:lnSpc>
              </a:pPr>
              <a:r>
                <a:rPr lang="en-US" sz="7600">
                  <a:solidFill>
                    <a:srgbClr val="EDECED"/>
                  </a:solidFill>
                  <a:latin typeface="Cy Grotesk Grand"/>
                </a:rPr>
                <a:t>GÉNÉRATION DE DONNÉES SYNTHÉTIQUES</a:t>
              </a:r>
            </a:p>
          </p:txBody>
        </p:sp>
        <p:sp>
          <p:nvSpPr>
            <p:cNvPr name="TextBox 5" id="5"/>
            <p:cNvSpPr txBox="true"/>
            <p:nvPr/>
          </p:nvSpPr>
          <p:spPr>
            <a:xfrm rot="0">
              <a:off x="0" y="3678171"/>
              <a:ext cx="22639914" cy="840317"/>
            </a:xfrm>
            <a:prstGeom prst="rect">
              <a:avLst/>
            </a:prstGeom>
          </p:spPr>
          <p:txBody>
            <a:bodyPr anchor="t" rtlCol="false" tIns="0" lIns="0" bIns="0" rIns="0">
              <a:spAutoFit/>
            </a:bodyPr>
            <a:lstStyle/>
            <a:p>
              <a:pPr>
                <a:lnSpc>
                  <a:spcPts val="4900"/>
                </a:lnSpc>
                <a:spcBef>
                  <a:spcPct val="0"/>
                </a:spcBef>
              </a:pPr>
            </a:p>
          </p:txBody>
        </p:sp>
      </p:grpSp>
      <p:pic>
        <p:nvPicPr>
          <p:cNvPr name="Picture 6" id="6"/>
          <p:cNvPicPr>
            <a:picLocks noChangeAspect="true"/>
          </p:cNvPicPr>
          <p:nvPr/>
        </p:nvPicPr>
        <p:blipFill>
          <a:blip r:embed="rId3"/>
          <a:srcRect l="0" t="0" r="0" b="0"/>
          <a:stretch>
            <a:fillRect/>
          </a:stretch>
        </p:blipFill>
        <p:spPr>
          <a:xfrm flipH="false" flipV="false" rot="95451">
            <a:off x="11063514" y="-4115415"/>
            <a:ext cx="8686892" cy="823083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2708" t="16001" r="22688" b="8685"/>
          <a:stretch>
            <a:fillRect/>
          </a:stretch>
        </p:blipFill>
        <p:spPr>
          <a:xfrm>
            <a:off x="0" y="0"/>
            <a:ext cx="18288000" cy="102870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3581468" y="2640809"/>
            <a:ext cx="4185115" cy="271529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7343326" y="5584731"/>
            <a:ext cx="10423258" cy="4112449"/>
          </a:xfrm>
          <a:prstGeom prst="rect">
            <a:avLst/>
          </a:prstGeom>
        </p:spPr>
      </p:pic>
      <p:grpSp>
        <p:nvGrpSpPr>
          <p:cNvPr name="Group 5" id="5"/>
          <p:cNvGrpSpPr/>
          <p:nvPr/>
        </p:nvGrpSpPr>
        <p:grpSpPr>
          <a:xfrm rot="0">
            <a:off x="561425" y="4446132"/>
            <a:ext cx="6069223" cy="2597765"/>
            <a:chOff x="0" y="0"/>
            <a:chExt cx="1598479" cy="684185"/>
          </a:xfrm>
        </p:grpSpPr>
        <p:sp>
          <p:nvSpPr>
            <p:cNvPr name="Freeform 6" id="6"/>
            <p:cNvSpPr/>
            <p:nvPr/>
          </p:nvSpPr>
          <p:spPr>
            <a:xfrm>
              <a:off x="0" y="0"/>
              <a:ext cx="1598479" cy="684185"/>
            </a:xfrm>
            <a:custGeom>
              <a:avLst/>
              <a:gdLst/>
              <a:ahLst/>
              <a:cxnLst/>
              <a:rect r="r" b="b" t="t" l="l"/>
              <a:pathLst>
                <a:path h="684185" w="1598479">
                  <a:moveTo>
                    <a:pt x="65056" y="0"/>
                  </a:moveTo>
                  <a:lnTo>
                    <a:pt x="1533423" y="0"/>
                  </a:lnTo>
                  <a:cubicBezTo>
                    <a:pt x="1569352" y="0"/>
                    <a:pt x="1598479" y="29126"/>
                    <a:pt x="1598479" y="65056"/>
                  </a:cubicBezTo>
                  <a:lnTo>
                    <a:pt x="1598479" y="619129"/>
                  </a:lnTo>
                  <a:cubicBezTo>
                    <a:pt x="1598479" y="655059"/>
                    <a:pt x="1569352" y="684185"/>
                    <a:pt x="1533423" y="684185"/>
                  </a:cubicBezTo>
                  <a:lnTo>
                    <a:pt x="65056" y="684185"/>
                  </a:lnTo>
                  <a:cubicBezTo>
                    <a:pt x="29126" y="684185"/>
                    <a:pt x="0" y="655059"/>
                    <a:pt x="0" y="619129"/>
                  </a:cubicBezTo>
                  <a:lnTo>
                    <a:pt x="0" y="65056"/>
                  </a:lnTo>
                  <a:cubicBezTo>
                    <a:pt x="0" y="29126"/>
                    <a:pt x="29126" y="0"/>
                    <a:pt x="65056" y="0"/>
                  </a:cubicBezTo>
                  <a:close/>
                </a:path>
              </a:pathLst>
            </a:custGeom>
            <a:solidFill>
              <a:srgbClr val="FFFFFF">
                <a:alpha val="89804"/>
              </a:srgbClr>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1894"/>
                </a:lnSpc>
              </a:pPr>
            </a:p>
          </p:txBody>
        </p:sp>
      </p:grpSp>
      <p:sp>
        <p:nvSpPr>
          <p:cNvPr name="TextBox 8" id="8"/>
          <p:cNvSpPr txBox="true"/>
          <p:nvPr/>
        </p:nvSpPr>
        <p:spPr>
          <a:xfrm rot="0">
            <a:off x="561425" y="1635885"/>
            <a:ext cx="16938605" cy="1573530"/>
          </a:xfrm>
          <a:prstGeom prst="rect">
            <a:avLst/>
          </a:prstGeom>
        </p:spPr>
        <p:txBody>
          <a:bodyPr anchor="t" rtlCol="false" tIns="0" lIns="0" bIns="0" rIns="0">
            <a:spAutoFit/>
          </a:bodyPr>
          <a:lstStyle/>
          <a:p>
            <a:pPr>
              <a:lnSpc>
                <a:spcPts val="4094"/>
              </a:lnSpc>
            </a:pPr>
            <a:r>
              <a:rPr lang="en-US" sz="2925">
                <a:solidFill>
                  <a:srgbClr val="EDECED"/>
                </a:solidFill>
                <a:latin typeface="Codec Pro"/>
              </a:rPr>
              <a:t>CTGAN</a:t>
            </a:r>
            <a:r>
              <a:rPr lang="en-US" sz="2925">
                <a:solidFill>
                  <a:srgbClr val="EDECED"/>
                </a:solidFill>
                <a:latin typeface="Codec Pro"/>
              </a:rPr>
              <a:t> utilise plusieurs méthodes </a:t>
            </a:r>
            <a:r>
              <a:rPr lang="en-US" sz="2925">
                <a:solidFill>
                  <a:srgbClr val="EDECED"/>
                </a:solidFill>
                <a:latin typeface="Codec Pro"/>
              </a:rPr>
              <a:t>basées sur GAN</a:t>
            </a:r>
            <a:r>
              <a:rPr lang="en-US" sz="2925">
                <a:solidFill>
                  <a:srgbClr val="EDECED"/>
                </a:solidFill>
                <a:latin typeface="Codec Pro"/>
              </a:rPr>
              <a:t> pour apprendre des données originales et générer des données tabulaires selon les même statistiques.</a:t>
            </a:r>
          </a:p>
          <a:p>
            <a:pPr>
              <a:lnSpc>
                <a:spcPts val="4094"/>
              </a:lnSpc>
            </a:pPr>
          </a:p>
        </p:txBody>
      </p:sp>
      <p:sp>
        <p:nvSpPr>
          <p:cNvPr name="TextBox 9" id="9"/>
          <p:cNvSpPr txBox="true"/>
          <p:nvPr/>
        </p:nvSpPr>
        <p:spPr>
          <a:xfrm rot="0">
            <a:off x="561425" y="3360950"/>
            <a:ext cx="10495872" cy="637507"/>
          </a:xfrm>
          <a:prstGeom prst="rect">
            <a:avLst/>
          </a:prstGeom>
        </p:spPr>
        <p:txBody>
          <a:bodyPr anchor="t" rtlCol="false" tIns="0" lIns="0" bIns="0" rIns="0">
            <a:spAutoFit/>
          </a:bodyPr>
          <a:lstStyle/>
          <a:p>
            <a:pPr>
              <a:lnSpc>
                <a:spcPts val="4759"/>
              </a:lnSpc>
            </a:pPr>
            <a:r>
              <a:rPr lang="en-US" sz="3399">
                <a:solidFill>
                  <a:srgbClr val="D9D9D9"/>
                </a:solidFill>
                <a:latin typeface="Codec Pro Bold"/>
              </a:rPr>
              <a:t>P</a:t>
            </a:r>
            <a:r>
              <a:rPr lang="en-US" sz="3399">
                <a:solidFill>
                  <a:srgbClr val="D9D9D9"/>
                </a:solidFill>
                <a:latin typeface="Codec Pro Bold"/>
              </a:rPr>
              <a:t>roduire des données tabulaires synthétiques</a:t>
            </a:r>
            <a:r>
              <a:rPr lang="en-US" sz="3399">
                <a:solidFill>
                  <a:srgbClr val="D9D9D9"/>
                </a:solidFill>
                <a:latin typeface="Codec Pro Bold"/>
              </a:rPr>
              <a:t> :</a:t>
            </a:r>
          </a:p>
        </p:txBody>
      </p:sp>
      <p:sp>
        <p:nvSpPr>
          <p:cNvPr name="TextBox 10" id="10"/>
          <p:cNvSpPr txBox="true"/>
          <p:nvPr/>
        </p:nvSpPr>
        <p:spPr>
          <a:xfrm rot="0">
            <a:off x="906708" y="4770061"/>
            <a:ext cx="5349465" cy="2030730"/>
          </a:xfrm>
          <a:prstGeom prst="rect">
            <a:avLst/>
          </a:prstGeom>
        </p:spPr>
        <p:txBody>
          <a:bodyPr anchor="t" rtlCol="false" tIns="0" lIns="0" bIns="0" rIns="0">
            <a:spAutoFit/>
          </a:bodyPr>
          <a:lstStyle/>
          <a:p>
            <a:pPr algn="just">
              <a:lnSpc>
                <a:spcPts val="4094"/>
              </a:lnSpc>
            </a:pPr>
            <a:r>
              <a:rPr lang="en-US" sz="2925">
                <a:solidFill>
                  <a:srgbClr val="000000"/>
                </a:solidFill>
                <a:latin typeface="League Spartan"/>
              </a:rPr>
              <a:t>-Initialiser le modèle</a:t>
            </a:r>
          </a:p>
          <a:p>
            <a:pPr algn="just">
              <a:lnSpc>
                <a:spcPts val="4094"/>
              </a:lnSpc>
            </a:pPr>
            <a:r>
              <a:rPr lang="en-US" sz="2925">
                <a:solidFill>
                  <a:srgbClr val="000000"/>
                </a:solidFill>
                <a:latin typeface="League Spartan"/>
              </a:rPr>
              <a:t>-Entraîner le modèle</a:t>
            </a:r>
          </a:p>
          <a:p>
            <a:pPr algn="just">
              <a:lnSpc>
                <a:spcPts val="4094"/>
              </a:lnSpc>
            </a:pPr>
            <a:r>
              <a:rPr lang="en-US" sz="2925">
                <a:solidFill>
                  <a:srgbClr val="000000"/>
                </a:solidFill>
                <a:latin typeface="League Spartan"/>
              </a:rPr>
              <a:t>-Enregistrer le modèle</a:t>
            </a:r>
          </a:p>
          <a:p>
            <a:pPr algn="just">
              <a:lnSpc>
                <a:spcPts val="4094"/>
              </a:lnSpc>
            </a:pPr>
            <a:r>
              <a:rPr lang="en-US" sz="2925">
                <a:solidFill>
                  <a:srgbClr val="000000"/>
                </a:solidFill>
                <a:latin typeface="League Spartan"/>
              </a:rPr>
              <a:t>-Générer  échantillons</a:t>
            </a:r>
          </a:p>
        </p:txBody>
      </p:sp>
      <p:sp>
        <p:nvSpPr>
          <p:cNvPr name="TextBox 11" id="11"/>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BD00FF"/>
                </a:solidFill>
                <a:latin typeface="Cy Grotesk Grand Bold"/>
              </a:rPr>
              <a:t>CTGAN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664629" y="5577175"/>
            <a:ext cx="9246742"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183198" y="2241749"/>
            <a:ext cx="10558324" cy="10091998"/>
          </a:xfrm>
          <a:prstGeom prst="rect">
            <a:avLst/>
          </a:prstGeom>
        </p:spPr>
      </p:pic>
      <p:sp>
        <p:nvSpPr>
          <p:cNvPr name="TextBox 4" id="4"/>
          <p:cNvSpPr txBox="true"/>
          <p:nvPr/>
        </p:nvSpPr>
        <p:spPr>
          <a:xfrm rot="0">
            <a:off x="1696820" y="2540953"/>
            <a:ext cx="14682088" cy="3404870"/>
          </a:xfrm>
          <a:prstGeom prst="rect">
            <a:avLst/>
          </a:prstGeom>
        </p:spPr>
        <p:txBody>
          <a:bodyPr anchor="t" rtlCol="false" tIns="0" lIns="0" bIns="0" rIns="0">
            <a:spAutoFit/>
          </a:bodyPr>
          <a:lstStyle/>
          <a:p>
            <a:pPr algn="just">
              <a:lnSpc>
                <a:spcPts val="4480"/>
              </a:lnSpc>
            </a:pPr>
            <a:r>
              <a:rPr lang="en-US" sz="3200">
                <a:solidFill>
                  <a:srgbClr val="EDECED"/>
                </a:solidFill>
                <a:latin typeface="Codec Pro"/>
              </a:rPr>
              <a:t>Modèle statistique et probabiliste qui utilise une fonction de distribution cumulative (multivariable).  </a:t>
            </a:r>
          </a:p>
          <a:p>
            <a:pPr algn="just">
              <a:lnSpc>
                <a:spcPts val="4480"/>
              </a:lnSpc>
            </a:pPr>
          </a:p>
          <a:p>
            <a:pPr algn="just">
              <a:lnSpc>
                <a:spcPts val="4480"/>
              </a:lnSpc>
            </a:pPr>
            <a:r>
              <a:rPr lang="en-US" sz="3200">
                <a:solidFill>
                  <a:srgbClr val="EDECED"/>
                </a:solidFill>
                <a:latin typeface="Codec Pro"/>
              </a:rPr>
              <a:t>Ce modèle permet de décrire la distribution conjointe de l'ensemble des variables contenue dans nos données. </a:t>
            </a:r>
          </a:p>
          <a:p>
            <a:pPr algn="just">
              <a:lnSpc>
                <a:spcPts val="4480"/>
              </a:lnSpc>
              <a:spcBef>
                <a:spcPct val="0"/>
              </a:spcBef>
            </a:pPr>
            <a:r>
              <a:rPr lang="en-US" sz="3200">
                <a:solidFill>
                  <a:srgbClr val="EDECED"/>
                </a:solidFill>
                <a:latin typeface="Codec Pro"/>
              </a:rPr>
              <a:t>--&gt; Mêmes caractéristiques statistiques que les données initiales</a:t>
            </a:r>
          </a:p>
        </p:txBody>
      </p:sp>
      <p:sp>
        <p:nvSpPr>
          <p:cNvPr name="TextBox 5" id="5"/>
          <p:cNvSpPr txBox="true"/>
          <p:nvPr/>
        </p:nvSpPr>
        <p:spPr>
          <a:xfrm rot="0">
            <a:off x="1028700" y="504845"/>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BD00FF"/>
                </a:solidFill>
                <a:latin typeface="Cy Grotesk Grand Bold"/>
              </a:rPr>
              <a:t>GAUSSIAN COPULA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130627">
            <a:off x="-1096203" y="6788725"/>
            <a:ext cx="9246742"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008838" y="-2531281"/>
            <a:ext cx="10558324" cy="10091998"/>
          </a:xfrm>
          <a:prstGeom prst="rect">
            <a:avLst/>
          </a:prstGeom>
        </p:spPr>
      </p:pic>
      <p:sp>
        <p:nvSpPr>
          <p:cNvPr name="TextBox 4" id="4"/>
          <p:cNvSpPr txBox="true"/>
          <p:nvPr/>
        </p:nvSpPr>
        <p:spPr>
          <a:xfrm rot="0">
            <a:off x="1380663" y="2827999"/>
            <a:ext cx="15526674" cy="3966845"/>
          </a:xfrm>
          <a:prstGeom prst="rect">
            <a:avLst/>
          </a:prstGeom>
        </p:spPr>
        <p:txBody>
          <a:bodyPr anchor="t" rtlCol="false" tIns="0" lIns="0" bIns="0" rIns="0">
            <a:spAutoFit/>
          </a:bodyPr>
          <a:lstStyle/>
          <a:p>
            <a:pPr algn="just">
              <a:lnSpc>
                <a:spcPts val="4480"/>
              </a:lnSpc>
            </a:pPr>
            <a:r>
              <a:rPr lang="en-US" sz="3200">
                <a:solidFill>
                  <a:srgbClr val="EDECED"/>
                </a:solidFill>
                <a:latin typeface="Codec Pro"/>
              </a:rPr>
              <a:t>Hierarchical Modeling Algorithm est un algorithme qui permet de parcourir récursivement un ensemble de données relationnelles et d'appliquer des modèles tabulaires à toutes les tables de manière à ce que les modèles apprennent comment tous les champs de toutes les tables sont liés.</a:t>
            </a:r>
          </a:p>
          <a:p>
            <a:pPr algn="just">
              <a:lnSpc>
                <a:spcPts val="4480"/>
              </a:lnSpc>
            </a:pPr>
          </a:p>
          <a:p>
            <a:pPr algn="just">
              <a:lnSpc>
                <a:spcPts val="4480"/>
              </a:lnSpc>
              <a:spcBef>
                <a:spcPct val="0"/>
              </a:spcBef>
            </a:pPr>
            <a:r>
              <a:rPr lang="en-US" sz="3200">
                <a:solidFill>
                  <a:srgbClr val="EDECED"/>
                </a:solidFill>
                <a:latin typeface="Codec Pro"/>
              </a:rPr>
              <a:t>Le modèle tabulaire appliqué dans les solutions que nous allons voir est le Gaussian Copula (Copule Gaussienne)</a:t>
            </a:r>
          </a:p>
        </p:txBody>
      </p:sp>
      <p:sp>
        <p:nvSpPr>
          <p:cNvPr name="TextBox 5" id="5"/>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BD00FF"/>
                </a:solidFill>
                <a:latin typeface="Cy Grotesk Grand Bold"/>
              </a:rPr>
              <a:t>HMA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53801">
            <a:off x="877245" y="-1865074"/>
            <a:ext cx="3936832" cy="37301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672062">
            <a:off x="144414" y="886002"/>
            <a:ext cx="20884120" cy="19970439"/>
          </a:xfrm>
          <a:prstGeom prst="rect">
            <a:avLst/>
          </a:prstGeom>
        </p:spPr>
      </p:pic>
      <p:grpSp>
        <p:nvGrpSpPr>
          <p:cNvPr name="Group 4" id="4"/>
          <p:cNvGrpSpPr/>
          <p:nvPr/>
        </p:nvGrpSpPr>
        <p:grpSpPr>
          <a:xfrm rot="0">
            <a:off x="1028700" y="3203496"/>
            <a:ext cx="9557774" cy="3386474"/>
            <a:chOff x="0" y="0"/>
            <a:chExt cx="12743698" cy="4515298"/>
          </a:xfrm>
        </p:grpSpPr>
        <p:sp>
          <p:nvSpPr>
            <p:cNvPr name="TextBox 5" id="5"/>
            <p:cNvSpPr txBox="true"/>
            <p:nvPr/>
          </p:nvSpPr>
          <p:spPr>
            <a:xfrm rot="0">
              <a:off x="0" y="3818800"/>
              <a:ext cx="12743698" cy="691418"/>
            </a:xfrm>
            <a:prstGeom prst="rect">
              <a:avLst/>
            </a:prstGeom>
          </p:spPr>
          <p:txBody>
            <a:bodyPr anchor="t" rtlCol="false" tIns="0" lIns="0" bIns="0" rIns="0">
              <a:spAutoFit/>
            </a:bodyPr>
            <a:lstStyle/>
            <a:p>
              <a:pPr algn="l" marL="0" indent="0" lvl="0">
                <a:lnSpc>
                  <a:spcPts val="4094"/>
                </a:lnSpc>
                <a:spcBef>
                  <a:spcPct val="0"/>
                </a:spcBef>
              </a:pPr>
            </a:p>
          </p:txBody>
        </p:sp>
        <p:sp>
          <p:nvSpPr>
            <p:cNvPr name="TextBox 6" id="6"/>
            <p:cNvSpPr txBox="true"/>
            <p:nvPr/>
          </p:nvSpPr>
          <p:spPr>
            <a:xfrm rot="0">
              <a:off x="0" y="295275"/>
              <a:ext cx="12743698" cy="2803416"/>
            </a:xfrm>
            <a:prstGeom prst="rect">
              <a:avLst/>
            </a:prstGeom>
          </p:spPr>
          <p:txBody>
            <a:bodyPr anchor="t" rtlCol="false" tIns="0" lIns="0" bIns="0" rIns="0">
              <a:spAutoFit/>
            </a:bodyPr>
            <a:lstStyle/>
            <a:p>
              <a:pPr marL="0" indent="0" lvl="0">
                <a:lnSpc>
                  <a:spcPts val="8279"/>
                </a:lnSpc>
                <a:spcBef>
                  <a:spcPct val="0"/>
                </a:spcBef>
              </a:pPr>
              <a:r>
                <a:rPr lang="en-US" sz="6899">
                  <a:solidFill>
                    <a:srgbClr val="EDECED"/>
                  </a:solidFill>
                  <a:latin typeface="Cy Grotesk Grand"/>
                </a:rPr>
                <a:t>LES DONNÉES INITIALES</a:t>
              </a:r>
            </a:p>
          </p:txBody>
        </p:sp>
      </p:grpSp>
      <p:pic>
        <p:nvPicPr>
          <p:cNvPr name="Picture 7" id="7"/>
          <p:cNvPicPr>
            <a:picLocks noChangeAspect="true"/>
          </p:cNvPicPr>
          <p:nvPr/>
        </p:nvPicPr>
        <p:blipFill>
          <a:blip r:embed="rId2"/>
          <a:srcRect l="0" t="0" r="0" b="0"/>
          <a:stretch>
            <a:fillRect/>
          </a:stretch>
        </p:blipFill>
        <p:spPr>
          <a:xfrm flipH="false" flipV="false" rot="8207418">
            <a:off x="15857998" y="4568417"/>
            <a:ext cx="3936832" cy="3730148"/>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28198">
            <a:off x="-9711727" y="4039470"/>
            <a:ext cx="18010625" cy="1722266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689535" y="2489529"/>
            <a:ext cx="11357649" cy="6511719"/>
          </a:xfrm>
          <a:prstGeom prst="rect">
            <a:avLst/>
          </a:prstGeom>
        </p:spPr>
      </p:pic>
      <p:sp>
        <p:nvSpPr>
          <p:cNvPr name="TextBox 4" id="4"/>
          <p:cNvSpPr txBox="true"/>
          <p:nvPr/>
        </p:nvSpPr>
        <p:spPr>
          <a:xfrm rot="0">
            <a:off x="264739" y="3478273"/>
            <a:ext cx="6424796" cy="1561783"/>
          </a:xfrm>
          <a:prstGeom prst="rect">
            <a:avLst/>
          </a:prstGeom>
        </p:spPr>
        <p:txBody>
          <a:bodyPr anchor="t" rtlCol="false" tIns="0" lIns="0" bIns="0" rIns="0">
            <a:spAutoFit/>
          </a:bodyPr>
          <a:lstStyle/>
          <a:p>
            <a:pPr>
              <a:lnSpc>
                <a:spcPts val="5179"/>
              </a:lnSpc>
            </a:pPr>
            <a:r>
              <a:rPr lang="en-US" sz="3699">
                <a:solidFill>
                  <a:srgbClr val="EDECED"/>
                </a:solidFill>
                <a:latin typeface="Arimo"/>
              </a:rPr>
              <a:t>Génération de données selon un modèle e-commerce </a:t>
            </a:r>
          </a:p>
          <a:p>
            <a:pPr marL="259080" indent="-129540" lvl="1">
              <a:lnSpc>
                <a:spcPts val="1679"/>
              </a:lnSpc>
              <a:spcBef>
                <a:spcPct val="0"/>
              </a:spcBef>
              <a:buFont typeface="Arial"/>
              <a:buChar char="•"/>
            </a:pPr>
          </a:p>
        </p:txBody>
      </p:sp>
      <p:sp>
        <p:nvSpPr>
          <p:cNvPr name="TextBox 5" id="5"/>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a:rPr>
              <a:t>GÉNÉRATION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28198">
            <a:off x="-9711727" y="4039470"/>
            <a:ext cx="18010625" cy="1722266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188488" y="1525906"/>
            <a:ext cx="9278967" cy="840022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3099335">
            <a:off x="3701950" y="5001887"/>
            <a:ext cx="2712552" cy="2007288"/>
          </a:xfrm>
          <a:prstGeom prst="rect">
            <a:avLst/>
          </a:prstGeom>
        </p:spPr>
      </p:pic>
      <p:sp>
        <p:nvSpPr>
          <p:cNvPr name="TextBox 5" id="5"/>
          <p:cNvSpPr txBox="true"/>
          <p:nvPr/>
        </p:nvSpPr>
        <p:spPr>
          <a:xfrm rot="0">
            <a:off x="1314095" y="3586567"/>
            <a:ext cx="5372702" cy="1556933"/>
          </a:xfrm>
          <a:prstGeom prst="rect">
            <a:avLst/>
          </a:prstGeom>
        </p:spPr>
        <p:txBody>
          <a:bodyPr anchor="t" rtlCol="false" tIns="0" lIns="0" bIns="0" rIns="0">
            <a:spAutoFit/>
          </a:bodyPr>
          <a:lstStyle/>
          <a:p>
            <a:pPr algn="ctr">
              <a:lnSpc>
                <a:spcPts val="5179"/>
              </a:lnSpc>
            </a:pPr>
            <a:r>
              <a:rPr lang="en-US" sz="3699">
                <a:solidFill>
                  <a:srgbClr val="EDECED"/>
                </a:solidFill>
                <a:latin typeface="Arimo"/>
              </a:rPr>
              <a:t>L'objectif est d'assurer la cohérence des données</a:t>
            </a:r>
          </a:p>
          <a:p>
            <a:pPr marL="259080" indent="-129540" lvl="1">
              <a:lnSpc>
                <a:spcPts val="1679"/>
              </a:lnSpc>
              <a:spcBef>
                <a:spcPct val="0"/>
              </a:spcBef>
              <a:buFont typeface="Arial"/>
              <a:buChar char="•"/>
            </a:pPr>
          </a:p>
        </p:txBody>
      </p:sp>
      <p:sp>
        <p:nvSpPr>
          <p:cNvPr name="TextBox 6" id="6"/>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a:rPr>
              <a:t>COHÉRENCE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81103" y="7275195"/>
            <a:ext cx="25722547" cy="7105854"/>
          </a:xfrm>
          <a:prstGeom prst="rect">
            <a:avLst/>
          </a:prstGeom>
        </p:spPr>
      </p:pic>
      <p:sp>
        <p:nvSpPr>
          <p:cNvPr name="AutoShape 3" id="3"/>
          <p:cNvSpPr/>
          <p:nvPr/>
        </p:nvSpPr>
        <p:spPr>
          <a:xfrm rot="0">
            <a:off x="1197554" y="3088635"/>
            <a:ext cx="16230600" cy="0"/>
          </a:xfrm>
          <a:prstGeom prst="line">
            <a:avLst/>
          </a:prstGeom>
          <a:ln cap="rnd" w="9525">
            <a:solidFill>
              <a:srgbClr val="EDECED"/>
            </a:solidFill>
            <a:prstDash val="solid"/>
            <a:headEnd type="none" len="sm" w="sm"/>
            <a:tailEnd type="none" len="sm" w="sm"/>
          </a:ln>
        </p:spPr>
      </p:sp>
      <p:grpSp>
        <p:nvGrpSpPr>
          <p:cNvPr name="Group 4" id="4"/>
          <p:cNvGrpSpPr/>
          <p:nvPr/>
        </p:nvGrpSpPr>
        <p:grpSpPr>
          <a:xfrm rot="0">
            <a:off x="1197554" y="2931472"/>
            <a:ext cx="323850" cy="32385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CED"/>
            </a:solidFill>
          </p:spPr>
        </p:sp>
      </p:grpSp>
      <p:grpSp>
        <p:nvGrpSpPr>
          <p:cNvPr name="Group 6" id="6"/>
          <p:cNvGrpSpPr/>
          <p:nvPr/>
        </p:nvGrpSpPr>
        <p:grpSpPr>
          <a:xfrm rot="0">
            <a:off x="8933590" y="2936235"/>
            <a:ext cx="323850" cy="323850"/>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CED"/>
            </a:solidFill>
          </p:spPr>
        </p:sp>
      </p:grpSp>
      <p:grpSp>
        <p:nvGrpSpPr>
          <p:cNvPr name="Group 8" id="8"/>
          <p:cNvGrpSpPr/>
          <p:nvPr/>
        </p:nvGrpSpPr>
        <p:grpSpPr>
          <a:xfrm rot="0">
            <a:off x="14842554" y="2936235"/>
            <a:ext cx="323850" cy="32385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CED"/>
            </a:solidFill>
          </p:spPr>
        </p:sp>
      </p:grpSp>
      <p:pic>
        <p:nvPicPr>
          <p:cNvPr name="Picture 10" id="10"/>
          <p:cNvPicPr>
            <a:picLocks noChangeAspect="true"/>
          </p:cNvPicPr>
          <p:nvPr/>
        </p:nvPicPr>
        <p:blipFill>
          <a:blip r:embed="rId3"/>
          <a:srcRect l="0" t="0" r="0" b="0"/>
          <a:stretch>
            <a:fillRect/>
          </a:stretch>
        </p:blipFill>
        <p:spPr>
          <a:xfrm flipH="false" flipV="false" rot="0">
            <a:off x="6344276" y="8072535"/>
            <a:ext cx="2259839" cy="794475"/>
          </a:xfrm>
          <a:prstGeom prst="rect">
            <a:avLst/>
          </a:prstGeom>
        </p:spPr>
      </p:pic>
      <p:pic>
        <p:nvPicPr>
          <p:cNvPr name="Picture 11" id="11"/>
          <p:cNvPicPr>
            <a:picLocks noChangeAspect="true"/>
          </p:cNvPicPr>
          <p:nvPr/>
        </p:nvPicPr>
        <p:blipFill>
          <a:blip r:embed="rId4"/>
          <a:srcRect l="778" t="15409" r="565" b="14809"/>
          <a:stretch>
            <a:fillRect/>
          </a:stretch>
        </p:blipFill>
        <p:spPr>
          <a:xfrm flipH="false" flipV="false" rot="0">
            <a:off x="13145849" y="7841876"/>
            <a:ext cx="1775432" cy="1255793"/>
          </a:xfrm>
          <a:prstGeom prst="rect">
            <a:avLst/>
          </a:prstGeom>
        </p:spPr>
      </p:pic>
      <p:pic>
        <p:nvPicPr>
          <p:cNvPr name="Picture 12" id="12"/>
          <p:cNvPicPr>
            <a:picLocks noChangeAspect="true"/>
          </p:cNvPicPr>
          <p:nvPr/>
        </p:nvPicPr>
        <p:blipFill>
          <a:blip r:embed="rId5"/>
          <a:srcRect l="0" t="0" r="0" b="2396"/>
          <a:stretch>
            <a:fillRect/>
          </a:stretch>
        </p:blipFill>
        <p:spPr>
          <a:xfrm flipH="false" flipV="false" rot="0">
            <a:off x="3366719" y="7822371"/>
            <a:ext cx="2534193" cy="1294802"/>
          </a:xfrm>
          <a:prstGeom prst="rect">
            <a:avLst/>
          </a:prstGeom>
        </p:spPr>
      </p:pic>
      <p:pic>
        <p:nvPicPr>
          <p:cNvPr name="Picture 13" id="13"/>
          <p:cNvPicPr>
            <a:picLocks noChangeAspect="true"/>
          </p:cNvPicPr>
          <p:nvPr/>
        </p:nvPicPr>
        <p:blipFill>
          <a:blip r:embed="rId6"/>
          <a:srcRect l="0" t="19004" r="0" b="27460"/>
          <a:stretch>
            <a:fillRect/>
          </a:stretch>
        </p:blipFill>
        <p:spPr>
          <a:xfrm flipH="false" flipV="false" rot="0">
            <a:off x="9047480" y="7956139"/>
            <a:ext cx="3655006" cy="1027266"/>
          </a:xfrm>
          <a:prstGeom prst="rect">
            <a:avLst/>
          </a:prstGeom>
        </p:spPr>
      </p:pic>
      <p:sp>
        <p:nvSpPr>
          <p:cNvPr name="TextBox 14" id="14"/>
          <p:cNvSpPr txBox="true"/>
          <p:nvPr/>
        </p:nvSpPr>
        <p:spPr>
          <a:xfrm rot="0">
            <a:off x="1028700" y="1019175"/>
            <a:ext cx="16230600" cy="857246"/>
          </a:xfrm>
          <a:prstGeom prst="rect">
            <a:avLst/>
          </a:prstGeom>
        </p:spPr>
        <p:txBody>
          <a:bodyPr anchor="t" rtlCol="false" tIns="0" lIns="0" bIns="0" rIns="0">
            <a:spAutoFit/>
          </a:bodyPr>
          <a:lstStyle/>
          <a:p>
            <a:pPr algn="l" marL="0" indent="0" lvl="0">
              <a:lnSpc>
                <a:spcPts val="6720"/>
              </a:lnSpc>
              <a:spcBef>
                <a:spcPct val="0"/>
              </a:spcBef>
            </a:pPr>
            <a:r>
              <a:rPr lang="en-US" sz="5600">
                <a:solidFill>
                  <a:srgbClr val="EDECED"/>
                </a:solidFill>
                <a:latin typeface="Cy Grotesk Grand"/>
              </a:rPr>
              <a:t>ANALYSE DE L'EXISTANT</a:t>
            </a:r>
          </a:p>
        </p:txBody>
      </p:sp>
      <p:grpSp>
        <p:nvGrpSpPr>
          <p:cNvPr name="Group 15" id="15"/>
          <p:cNvGrpSpPr/>
          <p:nvPr/>
        </p:nvGrpSpPr>
        <p:grpSpPr>
          <a:xfrm rot="0">
            <a:off x="859846" y="3625965"/>
            <a:ext cx="4378047" cy="2301027"/>
            <a:chOff x="0" y="0"/>
            <a:chExt cx="5837396" cy="3068036"/>
          </a:xfrm>
        </p:grpSpPr>
        <p:sp>
          <p:nvSpPr>
            <p:cNvPr name="TextBox 16" id="16"/>
            <p:cNvSpPr txBox="true"/>
            <p:nvPr/>
          </p:nvSpPr>
          <p:spPr>
            <a:xfrm rot="0">
              <a:off x="0" y="0"/>
              <a:ext cx="5837396" cy="584171"/>
            </a:xfrm>
            <a:prstGeom prst="rect">
              <a:avLst/>
            </a:prstGeom>
          </p:spPr>
          <p:txBody>
            <a:bodyPr anchor="t" rtlCol="false" tIns="0" lIns="0" bIns="0" rIns="0">
              <a:spAutoFit/>
            </a:bodyPr>
            <a:lstStyle/>
            <a:p>
              <a:pPr marL="0" indent="0" lvl="0">
                <a:lnSpc>
                  <a:spcPts val="3480"/>
                </a:lnSpc>
                <a:spcBef>
                  <a:spcPct val="0"/>
                </a:spcBef>
              </a:pPr>
              <a:r>
                <a:rPr lang="en-US" sz="2900">
                  <a:solidFill>
                    <a:srgbClr val="EDECED"/>
                  </a:solidFill>
                  <a:latin typeface="Cy Grotesk Grand"/>
                </a:rPr>
                <a:t>Outils existants</a:t>
              </a:r>
            </a:p>
          </p:txBody>
        </p:sp>
        <p:sp>
          <p:nvSpPr>
            <p:cNvPr name="TextBox 17" id="17"/>
            <p:cNvSpPr txBox="true"/>
            <p:nvPr/>
          </p:nvSpPr>
          <p:spPr>
            <a:xfrm rot="0">
              <a:off x="0" y="828646"/>
              <a:ext cx="5837396" cy="2239390"/>
            </a:xfrm>
            <a:prstGeom prst="rect">
              <a:avLst/>
            </a:prstGeom>
          </p:spPr>
          <p:txBody>
            <a:bodyPr anchor="t" rtlCol="false" tIns="0" lIns="0" bIns="0" rIns="0">
              <a:spAutoFit/>
            </a:bodyPr>
            <a:lstStyle/>
            <a:p>
              <a:pPr marL="0" indent="0" lvl="0">
                <a:lnSpc>
                  <a:spcPts val="3359"/>
                </a:lnSpc>
                <a:spcBef>
                  <a:spcPct val="0"/>
                </a:spcBef>
              </a:pPr>
              <a:r>
                <a:rPr lang="en-US" sz="2400">
                  <a:solidFill>
                    <a:srgbClr val="EDECED"/>
                  </a:solidFill>
                  <a:latin typeface="Codec Pro"/>
                </a:rPr>
                <a:t>Il y a de nombreux outils de génération de données synthétiques (Mostly.ai, Syntegra,Gretel.ai, SDV...)  </a:t>
              </a:r>
            </a:p>
          </p:txBody>
        </p:sp>
      </p:grpSp>
      <p:grpSp>
        <p:nvGrpSpPr>
          <p:cNvPr name="Group 18" id="18"/>
          <p:cNvGrpSpPr/>
          <p:nvPr/>
        </p:nvGrpSpPr>
        <p:grpSpPr>
          <a:xfrm rot="0">
            <a:off x="13322017" y="3606889"/>
            <a:ext cx="4495799" cy="2720079"/>
            <a:chOff x="0" y="0"/>
            <a:chExt cx="5994399" cy="3626772"/>
          </a:xfrm>
        </p:grpSpPr>
        <p:sp>
          <p:nvSpPr>
            <p:cNvPr name="TextBox 19" id="19"/>
            <p:cNvSpPr txBox="true"/>
            <p:nvPr/>
          </p:nvSpPr>
          <p:spPr>
            <a:xfrm rot="0">
              <a:off x="0" y="0"/>
              <a:ext cx="5994399" cy="584171"/>
            </a:xfrm>
            <a:prstGeom prst="rect">
              <a:avLst/>
            </a:prstGeom>
          </p:spPr>
          <p:txBody>
            <a:bodyPr anchor="t" rtlCol="false" tIns="0" lIns="0" bIns="0" rIns="0">
              <a:spAutoFit/>
            </a:bodyPr>
            <a:lstStyle/>
            <a:p>
              <a:pPr marL="0" indent="0" lvl="0">
                <a:lnSpc>
                  <a:spcPts val="3480"/>
                </a:lnSpc>
                <a:spcBef>
                  <a:spcPct val="0"/>
                </a:spcBef>
              </a:pPr>
              <a:r>
                <a:rPr lang="en-US" sz="2900">
                  <a:solidFill>
                    <a:srgbClr val="EDECED"/>
                  </a:solidFill>
                  <a:latin typeface="Cy Grotesk Grand"/>
                </a:rPr>
                <a:t>Choix de l'outil</a:t>
              </a:r>
            </a:p>
          </p:txBody>
        </p:sp>
        <p:sp>
          <p:nvSpPr>
            <p:cNvPr name="TextBox 20" id="20"/>
            <p:cNvSpPr txBox="true"/>
            <p:nvPr/>
          </p:nvSpPr>
          <p:spPr>
            <a:xfrm rot="0">
              <a:off x="0" y="828646"/>
              <a:ext cx="5994399" cy="2798126"/>
            </a:xfrm>
            <a:prstGeom prst="rect">
              <a:avLst/>
            </a:prstGeom>
          </p:spPr>
          <p:txBody>
            <a:bodyPr anchor="t" rtlCol="false" tIns="0" lIns="0" bIns="0" rIns="0">
              <a:spAutoFit/>
            </a:bodyPr>
            <a:lstStyle/>
            <a:p>
              <a:pPr marL="0" indent="0" lvl="0">
                <a:lnSpc>
                  <a:spcPts val="3359"/>
                </a:lnSpc>
                <a:spcBef>
                  <a:spcPct val="0"/>
                </a:spcBef>
              </a:pPr>
              <a:r>
                <a:rPr lang="en-US" sz="2400">
                  <a:solidFill>
                    <a:srgbClr val="EDECED"/>
                  </a:solidFill>
                  <a:latin typeface="Codec Pro"/>
                </a:rPr>
                <a:t>Après analyse des solutions nous avons orienté nos travaux vers l'utilisation de SDV pour nous permettre d'expérimenter.</a:t>
              </a:r>
            </a:p>
          </p:txBody>
        </p:sp>
      </p:grpSp>
      <p:grpSp>
        <p:nvGrpSpPr>
          <p:cNvPr name="Group 21" id="21"/>
          <p:cNvGrpSpPr/>
          <p:nvPr/>
        </p:nvGrpSpPr>
        <p:grpSpPr>
          <a:xfrm rot="0">
            <a:off x="5989636" y="3606889"/>
            <a:ext cx="6268908" cy="3158208"/>
            <a:chOff x="0" y="0"/>
            <a:chExt cx="8358544" cy="4210944"/>
          </a:xfrm>
        </p:grpSpPr>
        <p:sp>
          <p:nvSpPr>
            <p:cNvPr name="TextBox 22" id="22"/>
            <p:cNvSpPr txBox="true"/>
            <p:nvPr/>
          </p:nvSpPr>
          <p:spPr>
            <a:xfrm rot="0">
              <a:off x="0" y="0"/>
              <a:ext cx="8358544" cy="1168343"/>
            </a:xfrm>
            <a:prstGeom prst="rect">
              <a:avLst/>
            </a:prstGeom>
          </p:spPr>
          <p:txBody>
            <a:bodyPr anchor="t" rtlCol="false" tIns="0" lIns="0" bIns="0" rIns="0">
              <a:spAutoFit/>
            </a:bodyPr>
            <a:lstStyle/>
            <a:p>
              <a:pPr algn="ctr" marL="0" indent="0" lvl="0">
                <a:lnSpc>
                  <a:spcPts val="3480"/>
                </a:lnSpc>
                <a:spcBef>
                  <a:spcPct val="0"/>
                </a:spcBef>
              </a:pPr>
              <a:r>
                <a:rPr lang="en-US" sz="2900">
                  <a:solidFill>
                    <a:srgbClr val="EDECED"/>
                  </a:solidFill>
                  <a:latin typeface="Cy Grotesk Grand"/>
                </a:rPr>
                <a:t>Comparaison des solutions</a:t>
              </a:r>
            </a:p>
          </p:txBody>
        </p:sp>
        <p:sp>
          <p:nvSpPr>
            <p:cNvPr name="TextBox 23" id="23"/>
            <p:cNvSpPr txBox="true"/>
            <p:nvPr/>
          </p:nvSpPr>
          <p:spPr>
            <a:xfrm rot="0">
              <a:off x="0" y="1412818"/>
              <a:ext cx="8358544" cy="2798126"/>
            </a:xfrm>
            <a:prstGeom prst="rect">
              <a:avLst/>
            </a:prstGeom>
          </p:spPr>
          <p:txBody>
            <a:bodyPr anchor="t" rtlCol="false" tIns="0" lIns="0" bIns="0" rIns="0">
              <a:spAutoFit/>
            </a:bodyPr>
            <a:lstStyle/>
            <a:p>
              <a:pPr>
                <a:lnSpc>
                  <a:spcPts val="3359"/>
                </a:lnSpc>
              </a:pPr>
              <a:r>
                <a:rPr lang="en-US" sz="2400">
                  <a:solidFill>
                    <a:srgbClr val="EDECED"/>
                  </a:solidFill>
                  <a:latin typeface="Codec Pro"/>
                </a:rPr>
                <a:t>En prenant en compte différents critères: </a:t>
              </a:r>
            </a:p>
            <a:p>
              <a:pPr marL="518160" indent="-259080" lvl="1">
                <a:lnSpc>
                  <a:spcPts val="3359"/>
                </a:lnSpc>
                <a:buFont typeface="Arial"/>
                <a:buChar char="•"/>
              </a:pPr>
              <a:r>
                <a:rPr lang="en-US" sz="2400">
                  <a:solidFill>
                    <a:srgbClr val="EDECED"/>
                  </a:solidFill>
                  <a:latin typeface="Codec Pro"/>
                </a:rPr>
                <a:t>Fonctionnalités proposées</a:t>
              </a:r>
            </a:p>
            <a:p>
              <a:pPr marL="518160" indent="-259080" lvl="1">
                <a:lnSpc>
                  <a:spcPts val="3359"/>
                </a:lnSpc>
                <a:buFont typeface="Arial"/>
                <a:buChar char="•"/>
              </a:pPr>
              <a:r>
                <a:rPr lang="en-US" sz="2400">
                  <a:solidFill>
                    <a:srgbClr val="EDECED"/>
                  </a:solidFill>
                  <a:latin typeface="Codec Pro"/>
                </a:rPr>
                <a:t>Accessibilité (Open source ou licence payante)</a:t>
              </a:r>
            </a:p>
            <a:p>
              <a:pPr>
                <a:lnSpc>
                  <a:spcPts val="3359"/>
                </a:lnSpc>
                <a:spcBef>
                  <a:spcPct val="0"/>
                </a:spcBef>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53801">
            <a:off x="877245" y="-1865074"/>
            <a:ext cx="3936832" cy="37301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672062">
            <a:off x="144414" y="886002"/>
            <a:ext cx="20884120" cy="19970439"/>
          </a:xfrm>
          <a:prstGeom prst="rect">
            <a:avLst/>
          </a:prstGeom>
        </p:spPr>
      </p:pic>
      <p:grpSp>
        <p:nvGrpSpPr>
          <p:cNvPr name="Group 4" id="4"/>
          <p:cNvGrpSpPr/>
          <p:nvPr/>
        </p:nvGrpSpPr>
        <p:grpSpPr>
          <a:xfrm rot="0">
            <a:off x="1028700" y="3479643"/>
            <a:ext cx="9920191" cy="2834178"/>
            <a:chOff x="0" y="0"/>
            <a:chExt cx="13226922" cy="3778905"/>
          </a:xfrm>
        </p:grpSpPr>
        <p:sp>
          <p:nvSpPr>
            <p:cNvPr name="TextBox 5" id="5"/>
            <p:cNvSpPr txBox="true"/>
            <p:nvPr/>
          </p:nvSpPr>
          <p:spPr>
            <a:xfrm rot="0">
              <a:off x="0" y="3082310"/>
              <a:ext cx="13226922" cy="691515"/>
            </a:xfrm>
            <a:prstGeom prst="rect">
              <a:avLst/>
            </a:prstGeom>
          </p:spPr>
          <p:txBody>
            <a:bodyPr anchor="t" rtlCol="false" tIns="0" lIns="0" bIns="0" rIns="0">
              <a:spAutoFit/>
            </a:bodyPr>
            <a:lstStyle/>
            <a:p>
              <a:pPr algn="l" marL="0" indent="0" lvl="0">
                <a:lnSpc>
                  <a:spcPts val="4094"/>
                </a:lnSpc>
                <a:spcBef>
                  <a:spcPct val="0"/>
                </a:spcBef>
              </a:pPr>
            </a:p>
          </p:txBody>
        </p:sp>
        <p:sp>
          <p:nvSpPr>
            <p:cNvPr name="TextBox 6" id="6"/>
            <p:cNvSpPr txBox="true"/>
            <p:nvPr/>
          </p:nvSpPr>
          <p:spPr>
            <a:xfrm rot="0">
              <a:off x="0" y="304800"/>
              <a:ext cx="13226922" cy="2057400"/>
            </a:xfrm>
            <a:prstGeom prst="rect">
              <a:avLst/>
            </a:prstGeom>
          </p:spPr>
          <p:txBody>
            <a:bodyPr anchor="t" rtlCol="false" tIns="0" lIns="0" bIns="0" rIns="0">
              <a:spAutoFit/>
            </a:bodyPr>
            <a:lstStyle/>
            <a:p>
              <a:pPr marL="0" indent="0" lvl="0">
                <a:lnSpc>
                  <a:spcPts val="6120"/>
                </a:lnSpc>
                <a:spcBef>
                  <a:spcPct val="0"/>
                </a:spcBef>
              </a:pPr>
              <a:r>
                <a:rPr lang="en-US" sz="5100">
                  <a:solidFill>
                    <a:srgbClr val="EDECED"/>
                  </a:solidFill>
                  <a:latin typeface="Cy Grotesk Grand"/>
                </a:rPr>
                <a:t>SYNTHETIC DATA VAULT</a:t>
              </a:r>
            </a:p>
          </p:txBody>
        </p:sp>
      </p:grpSp>
      <p:pic>
        <p:nvPicPr>
          <p:cNvPr name="Picture 7" id="7"/>
          <p:cNvPicPr>
            <a:picLocks noChangeAspect="true"/>
          </p:cNvPicPr>
          <p:nvPr/>
        </p:nvPicPr>
        <p:blipFill>
          <a:blip r:embed="rId2"/>
          <a:srcRect l="0" t="0" r="0" b="0"/>
          <a:stretch>
            <a:fillRect/>
          </a:stretch>
        </p:blipFill>
        <p:spPr>
          <a:xfrm flipH="false" flipV="false" rot="8207418">
            <a:off x="15857998" y="4568417"/>
            <a:ext cx="3936832" cy="3730148"/>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92143">
            <a:off x="11049141" y="-8204226"/>
            <a:ext cx="18010625" cy="17222660"/>
          </a:xfrm>
          <a:prstGeom prst="rect">
            <a:avLst/>
          </a:prstGeom>
        </p:spPr>
      </p:pic>
      <p:sp>
        <p:nvSpPr>
          <p:cNvPr name="TextBox 3" id="3"/>
          <p:cNvSpPr txBox="true"/>
          <p:nvPr/>
        </p:nvSpPr>
        <p:spPr>
          <a:xfrm rot="0">
            <a:off x="1299129" y="2237562"/>
            <a:ext cx="13716962" cy="7020738"/>
          </a:xfrm>
          <a:prstGeom prst="rect">
            <a:avLst/>
          </a:prstGeom>
        </p:spPr>
        <p:txBody>
          <a:bodyPr anchor="t" rtlCol="false" tIns="0" lIns="0" bIns="0" rIns="0">
            <a:spAutoFit/>
          </a:bodyPr>
          <a:lstStyle/>
          <a:p>
            <a:pPr algn="just">
              <a:lnSpc>
                <a:spcPts val="4608"/>
              </a:lnSpc>
            </a:pPr>
          </a:p>
          <a:p>
            <a:pPr algn="just" marL="777240" indent="-388620" lvl="1">
              <a:lnSpc>
                <a:spcPts val="4608"/>
              </a:lnSpc>
              <a:buFont typeface="Arial"/>
              <a:buChar char="•"/>
            </a:pPr>
            <a:r>
              <a:rPr lang="en-US" sz="3600">
                <a:solidFill>
                  <a:srgbClr val="EDECED"/>
                </a:solidFill>
                <a:latin typeface="Codec Pro"/>
              </a:rPr>
              <a:t>Outil open-source et écosystème de bibliothèques de génération de données synthétique.</a:t>
            </a:r>
          </a:p>
          <a:p>
            <a:pPr algn="just">
              <a:lnSpc>
                <a:spcPts val="4608"/>
              </a:lnSpc>
            </a:pPr>
          </a:p>
          <a:p>
            <a:pPr algn="just" marL="777240" indent="-388620" lvl="1">
              <a:lnSpc>
                <a:spcPts val="4608"/>
              </a:lnSpc>
              <a:buFont typeface="Arial"/>
              <a:buChar char="•"/>
            </a:pPr>
            <a:r>
              <a:rPr lang="en-US" sz="3600">
                <a:solidFill>
                  <a:srgbClr val="EDECED"/>
                </a:solidFill>
                <a:latin typeface="Codec Pro"/>
              </a:rPr>
              <a:t>Gé</a:t>
            </a:r>
            <a:r>
              <a:rPr lang="en-US" sz="3600">
                <a:solidFill>
                  <a:srgbClr val="EDECED"/>
                </a:solidFill>
                <a:latin typeface="Codec Pro"/>
              </a:rPr>
              <a:t>nération single-table : </a:t>
            </a:r>
          </a:p>
          <a:p>
            <a:pPr algn="just" marL="2331720" indent="-582930" lvl="3">
              <a:lnSpc>
                <a:spcPts val="4608"/>
              </a:lnSpc>
              <a:buFont typeface="Arial"/>
              <a:buChar char="￭"/>
            </a:pPr>
            <a:r>
              <a:rPr lang="en-US" sz="3600">
                <a:solidFill>
                  <a:srgbClr val="EDECED"/>
                </a:solidFill>
                <a:latin typeface="Codec Pro"/>
              </a:rPr>
              <a:t>Gaussian Copula</a:t>
            </a:r>
          </a:p>
          <a:p>
            <a:pPr algn="just" marL="2331720" indent="-582930" lvl="3">
              <a:lnSpc>
                <a:spcPts val="4608"/>
              </a:lnSpc>
              <a:buFont typeface="Arial"/>
              <a:buChar char="￭"/>
            </a:pPr>
            <a:r>
              <a:rPr lang="en-US" sz="3600">
                <a:solidFill>
                  <a:srgbClr val="EDECED"/>
                </a:solidFill>
                <a:latin typeface="Codec Pro"/>
              </a:rPr>
              <a:t>CTGAN</a:t>
            </a:r>
          </a:p>
          <a:p>
            <a:pPr algn="just" marL="777240" indent="-388620" lvl="1">
              <a:lnSpc>
                <a:spcPts val="4608"/>
              </a:lnSpc>
              <a:buFont typeface="Arial"/>
              <a:buChar char="•"/>
            </a:pPr>
            <a:r>
              <a:rPr lang="en-US" sz="3600">
                <a:solidFill>
                  <a:srgbClr val="EDECED"/>
                </a:solidFill>
                <a:latin typeface="Codec Pro"/>
              </a:rPr>
              <a:t>Génération multi-table : </a:t>
            </a:r>
          </a:p>
          <a:p>
            <a:pPr algn="just" marL="1554480" indent="-518160" lvl="2">
              <a:lnSpc>
                <a:spcPts val="4608"/>
              </a:lnSpc>
              <a:buFont typeface="Arial"/>
              <a:buChar char="⚬"/>
            </a:pPr>
            <a:r>
              <a:rPr lang="en-US" sz="3600">
                <a:solidFill>
                  <a:srgbClr val="EDECED"/>
                </a:solidFill>
                <a:latin typeface="Codec Pro"/>
              </a:rPr>
              <a:t>Modèle :</a:t>
            </a:r>
          </a:p>
          <a:p>
            <a:pPr algn="just" marL="2331720" indent="-582930" lvl="3">
              <a:lnSpc>
                <a:spcPts val="4608"/>
              </a:lnSpc>
              <a:buFont typeface="Arial"/>
              <a:buChar char="￭"/>
            </a:pPr>
            <a:r>
              <a:rPr lang="en-US" sz="3600">
                <a:solidFill>
                  <a:srgbClr val="EDECED"/>
                </a:solidFill>
                <a:latin typeface="Codec Pro"/>
              </a:rPr>
              <a:t>HMA</a:t>
            </a:r>
          </a:p>
          <a:p>
            <a:pPr algn="just" marL="1554480" indent="-518160" lvl="2">
              <a:lnSpc>
                <a:spcPts val="4608"/>
              </a:lnSpc>
              <a:buFont typeface="Arial"/>
              <a:buChar char="⚬"/>
            </a:pPr>
            <a:r>
              <a:rPr lang="en-US" sz="3600">
                <a:solidFill>
                  <a:srgbClr val="EDECED"/>
                </a:solidFill>
                <a:latin typeface="Codec Pro"/>
              </a:rPr>
              <a:t>Modèle relationnel : </a:t>
            </a:r>
          </a:p>
          <a:p>
            <a:pPr algn="just" marL="2331720" indent="-582930" lvl="3">
              <a:lnSpc>
                <a:spcPts val="4608"/>
              </a:lnSpc>
              <a:buFont typeface="Arial"/>
              <a:buChar char="￭"/>
            </a:pPr>
            <a:r>
              <a:rPr lang="en-US" sz="3600">
                <a:solidFill>
                  <a:srgbClr val="EDECED"/>
                </a:solidFill>
                <a:latin typeface="Codec Pro"/>
              </a:rPr>
              <a:t>Description avec métadonnées</a:t>
            </a:r>
          </a:p>
        </p:txBody>
      </p:sp>
      <p:pic>
        <p:nvPicPr>
          <p:cNvPr name="Picture 4" id="4"/>
          <p:cNvPicPr>
            <a:picLocks noChangeAspect="true"/>
          </p:cNvPicPr>
          <p:nvPr/>
        </p:nvPicPr>
        <p:blipFill>
          <a:blip r:embed="rId3"/>
          <a:srcRect l="0" t="0" r="0" b="0"/>
          <a:stretch>
            <a:fillRect/>
          </a:stretch>
        </p:blipFill>
        <p:spPr>
          <a:xfrm flipH="false" flipV="false" rot="0">
            <a:off x="12772882" y="4112454"/>
            <a:ext cx="4486418" cy="2612969"/>
          </a:xfrm>
          <a:prstGeom prst="rect">
            <a:avLst/>
          </a:prstGeom>
        </p:spPr>
      </p:pic>
      <p:sp>
        <p:nvSpPr>
          <p:cNvPr name="TextBox 5" id="5"/>
          <p:cNvSpPr txBox="true"/>
          <p:nvPr/>
        </p:nvSpPr>
        <p:spPr>
          <a:xfrm rot="0">
            <a:off x="1299129" y="718648"/>
            <a:ext cx="15231719" cy="962009"/>
          </a:xfrm>
          <a:prstGeom prst="rect">
            <a:avLst/>
          </a:prstGeom>
        </p:spPr>
        <p:txBody>
          <a:bodyPr anchor="t" rtlCol="false" tIns="0" lIns="0" bIns="0" rIns="0">
            <a:spAutoFit/>
          </a:bodyPr>
          <a:lstStyle/>
          <a:p>
            <a:pPr marL="0" indent="0" lvl="0">
              <a:lnSpc>
                <a:spcPts val="7560"/>
              </a:lnSpc>
              <a:spcBef>
                <a:spcPct val="0"/>
              </a:spcBef>
            </a:pPr>
            <a:r>
              <a:rPr lang="en-US" sz="6300">
                <a:solidFill>
                  <a:srgbClr val="FFFFFF"/>
                </a:solidFill>
                <a:latin typeface="Cy Grotesk Grand"/>
              </a:rPr>
              <a:t>QU'EST-CE QUE C'EST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28198">
            <a:off x="-9711727" y="4039470"/>
            <a:ext cx="18010625" cy="17222660"/>
          </a:xfrm>
          <a:prstGeom prst="rect">
            <a:avLst/>
          </a:prstGeom>
        </p:spPr>
      </p:pic>
      <p:sp>
        <p:nvSpPr>
          <p:cNvPr name="TextBox 3" id="3"/>
          <p:cNvSpPr txBox="true"/>
          <p:nvPr/>
        </p:nvSpPr>
        <p:spPr>
          <a:xfrm rot="0">
            <a:off x="3011066" y="2607992"/>
            <a:ext cx="13294881" cy="4499200"/>
          </a:xfrm>
          <a:prstGeom prst="rect">
            <a:avLst/>
          </a:prstGeom>
        </p:spPr>
        <p:txBody>
          <a:bodyPr anchor="t" rtlCol="false" tIns="0" lIns="0" bIns="0" rIns="0">
            <a:spAutoFit/>
          </a:bodyPr>
          <a:lstStyle/>
          <a:p>
            <a:pPr>
              <a:lnSpc>
                <a:spcPts val="5040"/>
              </a:lnSpc>
            </a:pPr>
            <a:r>
              <a:rPr lang="en-US" sz="3600" u="sng">
                <a:solidFill>
                  <a:srgbClr val="EDECED"/>
                </a:solidFill>
                <a:latin typeface="Codec Pro"/>
              </a:rPr>
              <a:t>Contraintes</a:t>
            </a:r>
            <a:r>
              <a:rPr lang="en-US" sz="3600">
                <a:solidFill>
                  <a:srgbClr val="EDECED"/>
                </a:solidFill>
                <a:latin typeface="Codec Pro"/>
              </a:rPr>
              <a:t> : </a:t>
            </a:r>
          </a:p>
          <a:p>
            <a:pPr marL="777240" indent="-388620" lvl="1">
              <a:lnSpc>
                <a:spcPts val="5040"/>
              </a:lnSpc>
              <a:buFont typeface="Arial"/>
              <a:buChar char="•"/>
            </a:pPr>
            <a:r>
              <a:rPr lang="en-US" sz="3600">
                <a:solidFill>
                  <a:srgbClr val="EDECED"/>
                </a:solidFill>
                <a:latin typeface="Codec Pro"/>
              </a:rPr>
              <a:t>Pré-définies</a:t>
            </a:r>
          </a:p>
          <a:p>
            <a:pPr marL="777240" indent="-388620" lvl="1">
              <a:lnSpc>
                <a:spcPts val="5040"/>
              </a:lnSpc>
              <a:buFont typeface="Arial"/>
              <a:buChar char="•"/>
            </a:pPr>
            <a:r>
              <a:rPr lang="en-US" sz="3600">
                <a:solidFill>
                  <a:srgbClr val="EDECED"/>
                </a:solidFill>
                <a:latin typeface="Codec Pro"/>
              </a:rPr>
              <a:t>Personnalisées</a:t>
            </a:r>
          </a:p>
          <a:p>
            <a:pPr>
              <a:lnSpc>
                <a:spcPts val="5040"/>
              </a:lnSpc>
            </a:pPr>
          </a:p>
          <a:p>
            <a:pPr>
              <a:lnSpc>
                <a:spcPts val="5040"/>
              </a:lnSpc>
            </a:pPr>
            <a:r>
              <a:rPr lang="en-US" sz="3600" u="sng">
                <a:solidFill>
                  <a:srgbClr val="EDECED"/>
                </a:solidFill>
                <a:latin typeface="Codec Pro"/>
              </a:rPr>
              <a:t>Data conditionning</a:t>
            </a:r>
            <a:r>
              <a:rPr lang="en-US" sz="3600">
                <a:solidFill>
                  <a:srgbClr val="EDECED"/>
                </a:solidFill>
                <a:latin typeface="Codec Pro"/>
              </a:rPr>
              <a:t> :</a:t>
            </a:r>
          </a:p>
          <a:p>
            <a:pPr algn="l">
              <a:lnSpc>
                <a:spcPts val="5040"/>
              </a:lnSpc>
              <a:spcBef>
                <a:spcPct val="0"/>
              </a:spcBef>
            </a:pPr>
            <a:r>
              <a:rPr lang="en-US" sz="3600">
                <a:solidFill>
                  <a:srgbClr val="EDECED"/>
                </a:solidFill>
                <a:latin typeface="Codec Pro"/>
              </a:rPr>
              <a:t>Génération des données personnelles anonymes en utilisant le package Faker de python.</a:t>
            </a:r>
          </a:p>
        </p:txBody>
      </p:sp>
      <p:sp>
        <p:nvSpPr>
          <p:cNvPr name="TextBox 4" id="4"/>
          <p:cNvSpPr txBox="true"/>
          <p:nvPr/>
        </p:nvSpPr>
        <p:spPr>
          <a:xfrm rot="0">
            <a:off x="1028700" y="504845"/>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SDV - ATOUTS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232417">
            <a:off x="-4559855" y="-1891489"/>
            <a:ext cx="14849581" cy="1406997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915103" y="6162348"/>
            <a:ext cx="3575861" cy="2769276"/>
          </a:xfrm>
          <a:prstGeom prst="rect">
            <a:avLst/>
          </a:prstGeom>
        </p:spPr>
      </p:pic>
      <p:sp>
        <p:nvSpPr>
          <p:cNvPr name="TextBox 4" id="4"/>
          <p:cNvSpPr txBox="true"/>
          <p:nvPr/>
        </p:nvSpPr>
        <p:spPr>
          <a:xfrm rot="0">
            <a:off x="10400993" y="4251041"/>
            <a:ext cx="7405992" cy="1181100"/>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EDECED"/>
                </a:solidFill>
                <a:latin typeface="Cy Grotesk Grand"/>
              </a:rPr>
              <a:t>SOMMAIRE</a:t>
            </a:r>
          </a:p>
        </p:txBody>
      </p:sp>
      <p:sp>
        <p:nvSpPr>
          <p:cNvPr name="TextBox 5" id="5"/>
          <p:cNvSpPr txBox="true"/>
          <p:nvPr/>
        </p:nvSpPr>
        <p:spPr>
          <a:xfrm rot="0">
            <a:off x="1028700" y="2432991"/>
            <a:ext cx="8379359" cy="571423"/>
          </a:xfrm>
          <a:prstGeom prst="rect">
            <a:avLst/>
          </a:prstGeom>
        </p:spPr>
        <p:txBody>
          <a:bodyPr anchor="t" rtlCol="false" tIns="0" lIns="0" bIns="0" rIns="0">
            <a:spAutoFit/>
          </a:bodyPr>
          <a:lstStyle/>
          <a:p>
            <a:pPr algn="l" marL="0" indent="0" lvl="0">
              <a:lnSpc>
                <a:spcPts val="4439"/>
              </a:lnSpc>
              <a:spcBef>
                <a:spcPct val="0"/>
              </a:spcBef>
            </a:pPr>
            <a:r>
              <a:rPr lang="en-US" sz="3699">
                <a:solidFill>
                  <a:srgbClr val="EDECED"/>
                </a:solidFill>
                <a:latin typeface="Cy Grotesk Grand Bold"/>
              </a:rPr>
              <a:t>LES SUJETS TRAITÉS</a:t>
            </a:r>
          </a:p>
        </p:txBody>
      </p:sp>
      <p:sp>
        <p:nvSpPr>
          <p:cNvPr name="TextBox 6" id="6"/>
          <p:cNvSpPr txBox="true"/>
          <p:nvPr/>
        </p:nvSpPr>
        <p:spPr>
          <a:xfrm rot="0">
            <a:off x="1028700" y="3527910"/>
            <a:ext cx="8115300" cy="4398138"/>
          </a:xfrm>
          <a:prstGeom prst="rect">
            <a:avLst/>
          </a:prstGeom>
        </p:spPr>
        <p:txBody>
          <a:bodyPr anchor="t" rtlCol="false" tIns="0" lIns="0" bIns="0" rIns="0">
            <a:spAutoFit/>
          </a:bodyPr>
          <a:lstStyle/>
          <a:p>
            <a:pPr marL="713945" indent="-356973" lvl="1">
              <a:lnSpc>
                <a:spcPts val="5786"/>
              </a:lnSpc>
              <a:buFont typeface="Arial"/>
              <a:buChar char="•"/>
            </a:pPr>
            <a:r>
              <a:rPr lang="en-US" sz="3306">
                <a:solidFill>
                  <a:srgbClr val="EDECED"/>
                </a:solidFill>
                <a:latin typeface="Codec Pro"/>
              </a:rPr>
              <a:t>PRÉSENTATION DU PROJET</a:t>
            </a:r>
          </a:p>
          <a:p>
            <a:pPr marL="713945" indent="-356973" lvl="1">
              <a:lnSpc>
                <a:spcPts val="5786"/>
              </a:lnSpc>
              <a:buFont typeface="Arial"/>
              <a:buChar char="•"/>
            </a:pPr>
            <a:r>
              <a:rPr lang="en-US" sz="3306">
                <a:solidFill>
                  <a:srgbClr val="EDECED"/>
                </a:solidFill>
                <a:latin typeface="Codec Pro"/>
              </a:rPr>
              <a:t>LES DONNÉES SYNTHÉTIQUES</a:t>
            </a:r>
          </a:p>
          <a:p>
            <a:pPr marL="713945" indent="-356973" lvl="1">
              <a:lnSpc>
                <a:spcPts val="5786"/>
              </a:lnSpc>
              <a:buFont typeface="Arial"/>
              <a:buChar char="•"/>
            </a:pPr>
            <a:r>
              <a:rPr lang="en-US" sz="3306">
                <a:solidFill>
                  <a:srgbClr val="EDECED"/>
                </a:solidFill>
                <a:latin typeface="Codec Pro"/>
              </a:rPr>
              <a:t>OUTILS DE GÉNÉRATION DE DONNÉES SYNTHÉTIQUES</a:t>
            </a:r>
          </a:p>
          <a:p>
            <a:pPr marL="713945" indent="-356973" lvl="1">
              <a:lnSpc>
                <a:spcPts val="5786"/>
              </a:lnSpc>
              <a:buFont typeface="Arial"/>
              <a:buChar char="•"/>
            </a:pPr>
            <a:r>
              <a:rPr lang="en-US" sz="3306">
                <a:solidFill>
                  <a:srgbClr val="EDECED"/>
                </a:solidFill>
                <a:latin typeface="Codec Pro"/>
              </a:rPr>
              <a:t>RÉSULTATS OBTENUS</a:t>
            </a:r>
          </a:p>
          <a:p>
            <a:pPr algn="l" marL="713945" indent="-356973" lvl="1">
              <a:lnSpc>
                <a:spcPts val="5786"/>
              </a:lnSpc>
              <a:buFont typeface="Arial"/>
              <a:buChar char="•"/>
            </a:pPr>
            <a:r>
              <a:rPr lang="en-US" sz="3306">
                <a:solidFill>
                  <a:srgbClr val="EDECED"/>
                </a:solidFill>
                <a:latin typeface="Codec Pro"/>
              </a:rPr>
              <a:t>P</a:t>
            </a:r>
            <a:r>
              <a:rPr lang="en-US" sz="3306">
                <a:solidFill>
                  <a:srgbClr val="EDECED"/>
                </a:solidFill>
                <a:latin typeface="Codec Pro"/>
              </a:rPr>
              <a:t>ISTES POUR ALLER PLUS LOIN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065330">
            <a:off x="12624372" y="-549719"/>
            <a:ext cx="18010625" cy="17222660"/>
          </a:xfrm>
          <a:prstGeom prst="rect">
            <a:avLst/>
          </a:prstGeom>
        </p:spPr>
      </p:pic>
      <p:sp>
        <p:nvSpPr>
          <p:cNvPr name="TextBox 3" id="3"/>
          <p:cNvSpPr txBox="true"/>
          <p:nvPr/>
        </p:nvSpPr>
        <p:spPr>
          <a:xfrm rot="0">
            <a:off x="1365484" y="1826926"/>
            <a:ext cx="15041505" cy="7689809"/>
          </a:xfrm>
          <a:prstGeom prst="rect">
            <a:avLst/>
          </a:prstGeom>
        </p:spPr>
        <p:txBody>
          <a:bodyPr anchor="t" rtlCol="false" tIns="0" lIns="0" bIns="0" rIns="0">
            <a:spAutoFit/>
          </a:bodyPr>
          <a:lstStyle/>
          <a:p>
            <a:pPr>
              <a:lnSpc>
                <a:spcPts val="5040"/>
              </a:lnSpc>
            </a:pPr>
            <a:r>
              <a:rPr lang="en-US" sz="3600" u="sng">
                <a:solidFill>
                  <a:srgbClr val="EDECED"/>
                </a:solidFill>
                <a:latin typeface="Codec Pro"/>
              </a:rPr>
              <a:t>Modèle relationnel</a:t>
            </a:r>
            <a:r>
              <a:rPr lang="en-US" sz="3600">
                <a:solidFill>
                  <a:srgbClr val="EDECED"/>
                </a:solidFill>
                <a:latin typeface="Codec Pro"/>
              </a:rPr>
              <a:t> : </a:t>
            </a:r>
          </a:p>
          <a:p>
            <a:pPr marL="777240" indent="-388620" lvl="1">
              <a:lnSpc>
                <a:spcPts val="5040"/>
              </a:lnSpc>
              <a:buFont typeface="Arial"/>
              <a:buChar char="•"/>
            </a:pPr>
            <a:r>
              <a:rPr lang="en-US" sz="3600">
                <a:solidFill>
                  <a:srgbClr val="EDECED"/>
                </a:solidFill>
                <a:latin typeface="Codec Pro"/>
              </a:rPr>
              <a:t>Définition du schéma relationnel à la main</a:t>
            </a:r>
          </a:p>
          <a:p>
            <a:pPr marL="777240" indent="-388620" lvl="1">
              <a:lnSpc>
                <a:spcPts val="5040"/>
              </a:lnSpc>
              <a:buFont typeface="Arial"/>
              <a:buChar char="•"/>
            </a:pPr>
            <a:r>
              <a:rPr lang="en-US" sz="3600">
                <a:solidFill>
                  <a:srgbClr val="EDECED"/>
                </a:solidFill>
                <a:latin typeface="Codec Pro"/>
              </a:rPr>
              <a:t>Pas de clés composées</a:t>
            </a:r>
          </a:p>
          <a:p>
            <a:pPr marL="777240" indent="-388620" lvl="1">
              <a:lnSpc>
                <a:spcPts val="5040"/>
              </a:lnSpc>
              <a:buFont typeface="Arial"/>
              <a:buChar char="•"/>
            </a:pPr>
            <a:r>
              <a:rPr lang="en-US" sz="3600">
                <a:solidFill>
                  <a:srgbClr val="EDECED"/>
                </a:solidFill>
                <a:latin typeface="Codec Pro"/>
              </a:rPr>
              <a:t>Pas d'auto-références</a:t>
            </a:r>
          </a:p>
          <a:p>
            <a:pPr marL="777240" indent="-388620" lvl="1">
              <a:lnSpc>
                <a:spcPts val="5040"/>
              </a:lnSpc>
              <a:buFont typeface="Arial"/>
              <a:buChar char="•"/>
            </a:pPr>
            <a:r>
              <a:rPr lang="en-US" sz="3600">
                <a:solidFill>
                  <a:srgbClr val="EDECED"/>
                </a:solidFill>
                <a:latin typeface="Codec Pro"/>
              </a:rPr>
              <a:t>Pas de lignes orphelines (clés étrangères peuvent pas être nulles)</a:t>
            </a:r>
          </a:p>
          <a:p>
            <a:pPr>
              <a:lnSpc>
                <a:spcPts val="5040"/>
              </a:lnSpc>
            </a:pPr>
          </a:p>
          <a:p>
            <a:pPr>
              <a:lnSpc>
                <a:spcPts val="5040"/>
              </a:lnSpc>
            </a:pPr>
            <a:r>
              <a:rPr lang="en-US" sz="3600" u="sng">
                <a:solidFill>
                  <a:srgbClr val="EDECED"/>
                </a:solidFill>
                <a:latin typeface="Codec Pro"/>
              </a:rPr>
              <a:t>Apprentissage</a:t>
            </a:r>
            <a:r>
              <a:rPr lang="en-US" sz="3600">
                <a:solidFill>
                  <a:srgbClr val="EDECED"/>
                </a:solidFill>
                <a:latin typeface="Codec Pro"/>
              </a:rPr>
              <a:t> : </a:t>
            </a:r>
          </a:p>
          <a:p>
            <a:pPr marL="777240" indent="-388620" lvl="1">
              <a:lnSpc>
                <a:spcPts val="5040"/>
              </a:lnSpc>
              <a:buFont typeface="Arial"/>
              <a:buChar char="•"/>
            </a:pPr>
            <a:r>
              <a:rPr lang="en-US" sz="3600">
                <a:solidFill>
                  <a:srgbClr val="EDECED"/>
                </a:solidFill>
                <a:latin typeface="Codec Pro"/>
              </a:rPr>
              <a:t>Uniquement HMA (+ Gaussian Copula)</a:t>
            </a:r>
          </a:p>
          <a:p>
            <a:pPr marL="777240" indent="-388620" lvl="1">
              <a:lnSpc>
                <a:spcPts val="5040"/>
              </a:lnSpc>
              <a:buFont typeface="Arial"/>
              <a:buChar char="•"/>
            </a:pPr>
            <a:r>
              <a:rPr lang="en-US" sz="3600">
                <a:solidFill>
                  <a:srgbClr val="EDECED"/>
                </a:solidFill>
                <a:latin typeface="Codec Pro"/>
              </a:rPr>
              <a:t>Modèle a du mal à apprendre les relations inter-colonnes et donc inter-table avec HMA</a:t>
            </a:r>
          </a:p>
          <a:p>
            <a:pPr marL="777240" indent="-388620" lvl="1">
              <a:lnSpc>
                <a:spcPts val="5040"/>
              </a:lnSpc>
              <a:buFont typeface="Arial"/>
              <a:buChar char="•"/>
            </a:pPr>
            <a:r>
              <a:rPr lang="en-US" sz="3600">
                <a:solidFill>
                  <a:srgbClr val="EDECED"/>
                </a:solidFill>
                <a:latin typeface="Codec Pro"/>
              </a:rPr>
              <a:t>Contraintes personnalisées → Reinforcement learning</a:t>
            </a:r>
          </a:p>
          <a:p>
            <a:pPr algn="l">
              <a:lnSpc>
                <a:spcPts val="5040"/>
              </a:lnSpc>
              <a:spcBef>
                <a:spcPct val="0"/>
              </a:spcBef>
            </a:pPr>
          </a:p>
        </p:txBody>
      </p:sp>
      <p:sp>
        <p:nvSpPr>
          <p:cNvPr name="TextBox 4" id="4"/>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SDV - LIMITES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232417">
            <a:off x="-4559855" y="-1891489"/>
            <a:ext cx="14849581" cy="1406997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01065" y="1536834"/>
            <a:ext cx="7087184" cy="6687531"/>
          </a:xfrm>
          <a:prstGeom prst="rect">
            <a:avLst/>
          </a:prstGeom>
        </p:spPr>
      </p:pic>
      <p:sp>
        <p:nvSpPr>
          <p:cNvPr name="TextBox 4" id="4"/>
          <p:cNvSpPr txBox="true"/>
          <p:nvPr/>
        </p:nvSpPr>
        <p:spPr>
          <a:xfrm rot="0">
            <a:off x="10536060" y="4467225"/>
            <a:ext cx="7330535" cy="13430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EXEMPLE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53801">
            <a:off x="877245" y="-1865074"/>
            <a:ext cx="3936832" cy="373014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672062">
            <a:off x="144414" y="886002"/>
            <a:ext cx="20884120" cy="19970439"/>
          </a:xfrm>
          <a:prstGeom prst="rect">
            <a:avLst/>
          </a:prstGeom>
        </p:spPr>
      </p:pic>
      <p:grpSp>
        <p:nvGrpSpPr>
          <p:cNvPr name="Group 4" id="4"/>
          <p:cNvGrpSpPr/>
          <p:nvPr/>
        </p:nvGrpSpPr>
        <p:grpSpPr>
          <a:xfrm rot="0">
            <a:off x="1028700" y="3865406"/>
            <a:ext cx="9920191" cy="2062653"/>
            <a:chOff x="0" y="0"/>
            <a:chExt cx="13226922" cy="2750205"/>
          </a:xfrm>
        </p:grpSpPr>
        <p:sp>
          <p:nvSpPr>
            <p:cNvPr name="TextBox 5" id="5"/>
            <p:cNvSpPr txBox="true"/>
            <p:nvPr/>
          </p:nvSpPr>
          <p:spPr>
            <a:xfrm rot="0">
              <a:off x="0" y="2053610"/>
              <a:ext cx="13226922" cy="691515"/>
            </a:xfrm>
            <a:prstGeom prst="rect">
              <a:avLst/>
            </a:prstGeom>
          </p:spPr>
          <p:txBody>
            <a:bodyPr anchor="t" rtlCol="false" tIns="0" lIns="0" bIns="0" rIns="0">
              <a:spAutoFit/>
            </a:bodyPr>
            <a:lstStyle/>
            <a:p>
              <a:pPr algn="l" marL="0" indent="0" lvl="0">
                <a:lnSpc>
                  <a:spcPts val="4094"/>
                </a:lnSpc>
                <a:spcBef>
                  <a:spcPct val="0"/>
                </a:spcBef>
              </a:pPr>
            </a:p>
          </p:txBody>
        </p:sp>
        <p:sp>
          <p:nvSpPr>
            <p:cNvPr name="TextBox 6" id="6"/>
            <p:cNvSpPr txBox="true"/>
            <p:nvPr/>
          </p:nvSpPr>
          <p:spPr>
            <a:xfrm rot="0">
              <a:off x="0" y="304800"/>
              <a:ext cx="13226922" cy="1028700"/>
            </a:xfrm>
            <a:prstGeom prst="rect">
              <a:avLst/>
            </a:prstGeom>
          </p:spPr>
          <p:txBody>
            <a:bodyPr anchor="t" rtlCol="false" tIns="0" lIns="0" bIns="0" rIns="0">
              <a:spAutoFit/>
            </a:bodyPr>
            <a:lstStyle/>
            <a:p>
              <a:pPr marL="0" indent="0" lvl="0">
                <a:lnSpc>
                  <a:spcPts val="6120"/>
                </a:lnSpc>
                <a:spcBef>
                  <a:spcPct val="0"/>
                </a:spcBef>
              </a:pPr>
              <a:r>
                <a:rPr lang="en-US" sz="5100">
                  <a:solidFill>
                    <a:srgbClr val="EDECED"/>
                  </a:solidFill>
                  <a:latin typeface="Cy Grotesk Grand"/>
                </a:rPr>
                <a:t>SOLUTION EXPLOREE </a:t>
              </a:r>
            </a:p>
          </p:txBody>
        </p:sp>
      </p:grpSp>
      <p:pic>
        <p:nvPicPr>
          <p:cNvPr name="Picture 7" id="7"/>
          <p:cNvPicPr>
            <a:picLocks noChangeAspect="true"/>
          </p:cNvPicPr>
          <p:nvPr/>
        </p:nvPicPr>
        <p:blipFill>
          <a:blip r:embed="rId2"/>
          <a:srcRect l="0" t="0" r="0" b="0"/>
          <a:stretch>
            <a:fillRect/>
          </a:stretch>
        </p:blipFill>
        <p:spPr>
          <a:xfrm flipH="false" flipV="false" rot="8207418">
            <a:off x="15857998" y="4568417"/>
            <a:ext cx="3936832" cy="3730148"/>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434439">
            <a:off x="-1148158" y="6451018"/>
            <a:ext cx="9246742" cy="82296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980138" y="-1829889"/>
            <a:ext cx="10558324" cy="10091998"/>
          </a:xfrm>
          <a:prstGeom prst="rect">
            <a:avLst/>
          </a:prstGeom>
        </p:spPr>
      </p:pic>
      <p:sp>
        <p:nvSpPr>
          <p:cNvPr name="TextBox 4" id="4"/>
          <p:cNvSpPr txBox="true"/>
          <p:nvPr/>
        </p:nvSpPr>
        <p:spPr>
          <a:xfrm rot="0">
            <a:off x="1646338" y="3223735"/>
            <a:ext cx="15612962" cy="2509269"/>
          </a:xfrm>
          <a:prstGeom prst="rect">
            <a:avLst/>
          </a:prstGeom>
        </p:spPr>
        <p:txBody>
          <a:bodyPr anchor="t" rtlCol="false" tIns="0" lIns="0" bIns="0" rIns="0">
            <a:spAutoFit/>
          </a:bodyPr>
          <a:lstStyle/>
          <a:p>
            <a:pPr algn="just">
              <a:lnSpc>
                <a:spcPts val="4610"/>
              </a:lnSpc>
            </a:pPr>
            <a:r>
              <a:rPr lang="en-US" sz="3293">
                <a:solidFill>
                  <a:srgbClr val="EDECED"/>
                </a:solidFill>
                <a:latin typeface="Codec Pro"/>
              </a:rPr>
              <a:t>Plan d'action :</a:t>
            </a:r>
          </a:p>
          <a:p>
            <a:pPr algn="just" marL="710968" indent="-355484" lvl="1">
              <a:lnSpc>
                <a:spcPts val="4610"/>
              </a:lnSpc>
              <a:buFont typeface="Arial"/>
              <a:buChar char="•"/>
            </a:pPr>
            <a:r>
              <a:rPr lang="en-US" sz="3293">
                <a:solidFill>
                  <a:srgbClr val="EDECED"/>
                </a:solidFill>
                <a:latin typeface="Codec Pro"/>
              </a:rPr>
              <a:t>Convertir le modèle multi-table en single-table</a:t>
            </a:r>
          </a:p>
          <a:p>
            <a:pPr algn="just" marL="710968" indent="-355484" lvl="1">
              <a:lnSpc>
                <a:spcPts val="4610"/>
              </a:lnSpc>
              <a:buFont typeface="Arial"/>
              <a:buChar char="•"/>
            </a:pPr>
            <a:r>
              <a:rPr lang="en-US" sz="3293">
                <a:solidFill>
                  <a:srgbClr val="EDECED"/>
                </a:solidFill>
                <a:latin typeface="Codec Pro"/>
              </a:rPr>
              <a:t>Apprendre les relations en single-table</a:t>
            </a:r>
          </a:p>
          <a:p>
            <a:pPr algn="just" marL="710968" indent="-355484" lvl="1">
              <a:lnSpc>
                <a:spcPts val="4610"/>
              </a:lnSpc>
              <a:spcBef>
                <a:spcPct val="0"/>
              </a:spcBef>
              <a:buFont typeface="Arial"/>
              <a:buChar char="•"/>
            </a:pPr>
            <a:r>
              <a:rPr lang="en-US" sz="3293">
                <a:solidFill>
                  <a:srgbClr val="EDECED"/>
                </a:solidFill>
                <a:latin typeface="Codec Pro"/>
              </a:rPr>
              <a:t>Reséparer les tables selon le schéma d'origine</a:t>
            </a:r>
          </a:p>
        </p:txBody>
      </p:sp>
      <p:sp>
        <p:nvSpPr>
          <p:cNvPr name="TextBox 5" id="5"/>
          <p:cNvSpPr txBox="true"/>
          <p:nvPr/>
        </p:nvSpPr>
        <p:spPr>
          <a:xfrm rot="0">
            <a:off x="915427" y="247820"/>
            <a:ext cx="16230600" cy="2095418"/>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MULTI-TABLE VERS SINGLE-TABLE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232417">
            <a:off x="-6706565" y="-1891489"/>
            <a:ext cx="14849581" cy="1406997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2304510"/>
            <a:ext cx="5843367" cy="5317464"/>
          </a:xfrm>
          <a:prstGeom prst="rect">
            <a:avLst/>
          </a:prstGeom>
        </p:spPr>
      </p:pic>
      <p:sp>
        <p:nvSpPr>
          <p:cNvPr name="TextBox 4" id="4"/>
          <p:cNvSpPr txBox="true"/>
          <p:nvPr/>
        </p:nvSpPr>
        <p:spPr>
          <a:xfrm rot="0">
            <a:off x="8782640" y="3800475"/>
            <a:ext cx="9083954" cy="267652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EDECED"/>
                </a:solidFill>
                <a:latin typeface="Cy Grotesk Grand"/>
              </a:rPr>
              <a:t>RÉSULTATS OBTENUS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6229827">
            <a:off x="-10903928" y="-8052286"/>
            <a:ext cx="18010625" cy="1722266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515738" y="3379261"/>
            <a:ext cx="15256523" cy="4667643"/>
          </a:xfrm>
          <a:prstGeom prst="rect">
            <a:avLst/>
          </a:prstGeom>
        </p:spPr>
      </p:pic>
      <p:sp>
        <p:nvSpPr>
          <p:cNvPr name="TextBox 4" id="4"/>
          <p:cNvSpPr txBox="true"/>
          <p:nvPr/>
        </p:nvSpPr>
        <p:spPr>
          <a:xfrm rot="0">
            <a:off x="915427" y="247820"/>
            <a:ext cx="16230600" cy="2095418"/>
          </a:xfrm>
          <a:prstGeom prst="rect">
            <a:avLst/>
          </a:prstGeom>
        </p:spPr>
        <p:txBody>
          <a:bodyPr anchor="t" rtlCol="false" tIns="0" lIns="0" bIns="0" rIns="0">
            <a:spAutoFit/>
          </a:bodyPr>
          <a:lstStyle/>
          <a:p>
            <a:pPr algn="ctr">
              <a:lnSpc>
                <a:spcPts val="8280"/>
              </a:lnSpc>
            </a:pPr>
            <a:r>
              <a:rPr lang="en-US" sz="6900">
                <a:solidFill>
                  <a:srgbClr val="FFFFFF"/>
                </a:solidFill>
                <a:latin typeface="Cy Grotesk Grand Bold"/>
              </a:rPr>
              <a:t>QUALITÉ DES </a:t>
            </a:r>
          </a:p>
          <a:p>
            <a:pPr algn="ctr" marL="0" indent="0" lvl="0">
              <a:lnSpc>
                <a:spcPts val="8280"/>
              </a:lnSpc>
              <a:spcBef>
                <a:spcPct val="0"/>
              </a:spcBef>
            </a:pPr>
            <a:r>
              <a:rPr lang="en-US" sz="6900">
                <a:solidFill>
                  <a:srgbClr val="FFFFFF"/>
                </a:solidFill>
                <a:latin typeface="Cy Grotesk Grand Bold"/>
              </a:rPr>
              <a:t>DONNÉES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6441841">
            <a:off x="6078300" y="2211238"/>
            <a:ext cx="18010625" cy="17222660"/>
          </a:xfrm>
          <a:prstGeom prst="rect">
            <a:avLst/>
          </a:prstGeom>
        </p:spPr>
      </p:pic>
      <p:pic>
        <p:nvPicPr>
          <p:cNvPr name="Picture 3" id="3"/>
          <p:cNvPicPr>
            <a:picLocks noChangeAspect="true"/>
          </p:cNvPicPr>
          <p:nvPr/>
        </p:nvPicPr>
        <p:blipFill>
          <a:blip r:embed="rId4"/>
          <a:srcRect l="251" t="2220" r="0" b="1261"/>
          <a:stretch>
            <a:fillRect/>
          </a:stretch>
        </p:blipFill>
        <p:spPr>
          <a:xfrm flipH="false" flipV="false" rot="0">
            <a:off x="8447956" y="1016016"/>
            <a:ext cx="9401446" cy="9096955"/>
          </a:xfrm>
          <a:prstGeom prst="rect">
            <a:avLst/>
          </a:prstGeom>
        </p:spPr>
      </p:pic>
      <p:sp>
        <p:nvSpPr>
          <p:cNvPr name="TextBox 4" id="4"/>
          <p:cNvSpPr txBox="true"/>
          <p:nvPr/>
        </p:nvSpPr>
        <p:spPr>
          <a:xfrm rot="0">
            <a:off x="886220" y="2302581"/>
            <a:ext cx="7561737" cy="2171645"/>
          </a:xfrm>
          <a:prstGeom prst="rect">
            <a:avLst/>
          </a:prstGeom>
        </p:spPr>
        <p:txBody>
          <a:bodyPr anchor="t" rtlCol="false" tIns="0" lIns="0" bIns="0" rIns="0">
            <a:spAutoFit/>
          </a:bodyPr>
          <a:lstStyle/>
          <a:p>
            <a:pPr marL="0" indent="0" lvl="0">
              <a:lnSpc>
                <a:spcPts val="5760"/>
              </a:lnSpc>
              <a:spcBef>
                <a:spcPct val="0"/>
              </a:spcBef>
            </a:pPr>
            <a:r>
              <a:rPr lang="en-US" sz="4800">
                <a:solidFill>
                  <a:srgbClr val="FFFFFF"/>
                </a:solidFill>
                <a:latin typeface="Cy Grotesk Grand Bold"/>
              </a:rPr>
              <a:t>MATRICES SIMILARITÉ / CORRELATION</a:t>
            </a:r>
          </a:p>
        </p:txBody>
      </p:sp>
      <p:sp>
        <p:nvSpPr>
          <p:cNvPr name="TextBox 5" id="5"/>
          <p:cNvSpPr txBox="true"/>
          <p:nvPr/>
        </p:nvSpPr>
        <p:spPr>
          <a:xfrm rot="0">
            <a:off x="2316699" y="6264186"/>
            <a:ext cx="3474916" cy="712399"/>
          </a:xfrm>
          <a:prstGeom prst="rect">
            <a:avLst/>
          </a:prstGeom>
        </p:spPr>
        <p:txBody>
          <a:bodyPr anchor="t" rtlCol="false" tIns="0" lIns="0" bIns="0" rIns="0">
            <a:spAutoFit/>
          </a:bodyPr>
          <a:lstStyle/>
          <a:p>
            <a:pPr algn="ctr">
              <a:lnSpc>
                <a:spcPts val="5880"/>
              </a:lnSpc>
            </a:pPr>
            <a:r>
              <a:rPr lang="en-US" sz="4200">
                <a:solidFill>
                  <a:srgbClr val="FFFFFF"/>
                </a:solidFill>
                <a:latin typeface="Open Sans Light Bold"/>
              </a:rPr>
              <a:t>Score : 0.69/1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6441841">
            <a:off x="6078300" y="2211238"/>
            <a:ext cx="18010625" cy="1722266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2648391"/>
            <a:ext cx="16329895" cy="4990218"/>
          </a:xfrm>
          <a:prstGeom prst="rect">
            <a:avLst/>
          </a:prstGeom>
        </p:spPr>
      </p:pic>
      <p:sp>
        <p:nvSpPr>
          <p:cNvPr name="TextBox 4" id="4"/>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DISTRIBUTION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19354">
            <a:off x="11421039" y="-8363510"/>
            <a:ext cx="18010625" cy="1722266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96675" y="5867658"/>
            <a:ext cx="13241822" cy="404654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96675" y="1579843"/>
            <a:ext cx="13241822" cy="4046541"/>
          </a:xfrm>
          <a:prstGeom prst="rect">
            <a:avLst/>
          </a:prstGeom>
        </p:spPr>
      </p:pic>
      <p:sp>
        <p:nvSpPr>
          <p:cNvPr name="TextBox 5" id="5"/>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CONTRAINTES</a:t>
            </a:r>
          </a:p>
        </p:txBody>
      </p:sp>
      <p:sp>
        <p:nvSpPr>
          <p:cNvPr name="TextBox 6" id="6"/>
          <p:cNvSpPr txBox="true"/>
          <p:nvPr/>
        </p:nvSpPr>
        <p:spPr>
          <a:xfrm rot="0">
            <a:off x="14150211" y="3526913"/>
            <a:ext cx="4137789" cy="1455279"/>
          </a:xfrm>
          <a:prstGeom prst="rect">
            <a:avLst/>
          </a:prstGeom>
        </p:spPr>
        <p:txBody>
          <a:bodyPr anchor="t" rtlCol="false" tIns="0" lIns="0" bIns="0" rIns="0">
            <a:spAutoFit/>
          </a:bodyPr>
          <a:lstStyle/>
          <a:p>
            <a:pPr algn="ctr">
              <a:lnSpc>
                <a:spcPts val="5880"/>
              </a:lnSpc>
            </a:pPr>
            <a:r>
              <a:rPr lang="en-US" sz="4200">
                <a:solidFill>
                  <a:srgbClr val="FFFFFF"/>
                </a:solidFill>
                <a:latin typeface="Open Sans Light Bold"/>
              </a:rPr>
              <a:t>Sans contraintes</a:t>
            </a:r>
          </a:p>
        </p:txBody>
      </p:sp>
      <p:sp>
        <p:nvSpPr>
          <p:cNvPr name="TextBox 7" id="7"/>
          <p:cNvSpPr txBox="true"/>
          <p:nvPr/>
        </p:nvSpPr>
        <p:spPr>
          <a:xfrm rot="0">
            <a:off x="14150211" y="7211042"/>
            <a:ext cx="4137789" cy="1455279"/>
          </a:xfrm>
          <a:prstGeom prst="rect">
            <a:avLst/>
          </a:prstGeom>
        </p:spPr>
        <p:txBody>
          <a:bodyPr anchor="t" rtlCol="false" tIns="0" lIns="0" bIns="0" rIns="0">
            <a:spAutoFit/>
          </a:bodyPr>
          <a:lstStyle/>
          <a:p>
            <a:pPr algn="ctr">
              <a:lnSpc>
                <a:spcPts val="5880"/>
              </a:lnSpc>
            </a:pPr>
            <a:r>
              <a:rPr lang="en-US" sz="4200">
                <a:solidFill>
                  <a:srgbClr val="FFFFFF"/>
                </a:solidFill>
                <a:latin typeface="Open Sans Light Bold"/>
              </a:rPr>
              <a:t>Avec contraintes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6322014">
            <a:off x="11589302" y="-6549032"/>
            <a:ext cx="10329583" cy="97872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519754" y="7295083"/>
            <a:ext cx="25722547" cy="7105854"/>
          </a:xfrm>
          <a:prstGeom prst="rect">
            <a:avLst/>
          </a:prstGeom>
        </p:spPr>
      </p:pic>
      <p:grpSp>
        <p:nvGrpSpPr>
          <p:cNvPr name="Group 4" id="4"/>
          <p:cNvGrpSpPr/>
          <p:nvPr/>
        </p:nvGrpSpPr>
        <p:grpSpPr>
          <a:xfrm rot="0">
            <a:off x="1356762" y="3323688"/>
            <a:ext cx="4397068" cy="5150874"/>
            <a:chOff x="0" y="0"/>
            <a:chExt cx="1158075" cy="1356609"/>
          </a:xfrm>
        </p:grpSpPr>
        <p:sp>
          <p:nvSpPr>
            <p:cNvPr name="Freeform 5" id="5"/>
            <p:cNvSpPr/>
            <p:nvPr/>
          </p:nvSpPr>
          <p:spPr>
            <a:xfrm>
              <a:off x="0" y="0"/>
              <a:ext cx="1158075" cy="1356609"/>
            </a:xfrm>
            <a:custGeom>
              <a:avLst/>
              <a:gdLst/>
              <a:ahLst/>
              <a:cxnLst/>
              <a:rect r="r" b="b" t="t" l="l"/>
              <a:pathLst>
                <a:path h="1356609" w="1158075">
                  <a:moveTo>
                    <a:pt x="89796" y="0"/>
                  </a:moveTo>
                  <a:lnTo>
                    <a:pt x="1068280" y="0"/>
                  </a:lnTo>
                  <a:cubicBezTo>
                    <a:pt x="1092095" y="0"/>
                    <a:pt x="1114935" y="9461"/>
                    <a:pt x="1131775" y="26301"/>
                  </a:cubicBezTo>
                  <a:cubicBezTo>
                    <a:pt x="1148615" y="43141"/>
                    <a:pt x="1158075" y="65980"/>
                    <a:pt x="1158075" y="89796"/>
                  </a:cubicBezTo>
                  <a:lnTo>
                    <a:pt x="1158075" y="1266813"/>
                  </a:lnTo>
                  <a:cubicBezTo>
                    <a:pt x="1158075" y="1290628"/>
                    <a:pt x="1148615" y="1313468"/>
                    <a:pt x="1131775" y="1330308"/>
                  </a:cubicBezTo>
                  <a:cubicBezTo>
                    <a:pt x="1114935" y="1347148"/>
                    <a:pt x="1092095" y="1356609"/>
                    <a:pt x="1068280" y="1356609"/>
                  </a:cubicBezTo>
                  <a:lnTo>
                    <a:pt x="89796" y="1356609"/>
                  </a:lnTo>
                  <a:cubicBezTo>
                    <a:pt x="40203" y="1356609"/>
                    <a:pt x="0" y="1316406"/>
                    <a:pt x="0" y="1266813"/>
                  </a:cubicBezTo>
                  <a:lnTo>
                    <a:pt x="0" y="89796"/>
                  </a:lnTo>
                  <a:cubicBezTo>
                    <a:pt x="0" y="65980"/>
                    <a:pt x="9461" y="43141"/>
                    <a:pt x="26301" y="26301"/>
                  </a:cubicBezTo>
                  <a:cubicBezTo>
                    <a:pt x="43141" y="9461"/>
                    <a:pt x="65980" y="0"/>
                    <a:pt x="89796" y="0"/>
                  </a:cubicBezTo>
                  <a:close/>
                </a:path>
              </a:pathLst>
            </a:custGeom>
            <a:solidFill>
              <a:srgbClr val="920C7C"/>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1894"/>
                </a:lnSpc>
              </a:pPr>
            </a:p>
          </p:txBody>
        </p:sp>
      </p:grpSp>
      <p:sp>
        <p:nvSpPr>
          <p:cNvPr name="TextBox 7" id="7"/>
          <p:cNvSpPr txBox="true"/>
          <p:nvPr/>
        </p:nvSpPr>
        <p:spPr>
          <a:xfrm rot="0">
            <a:off x="1356762" y="3388110"/>
            <a:ext cx="4315132" cy="4785678"/>
          </a:xfrm>
          <a:prstGeom prst="rect">
            <a:avLst/>
          </a:prstGeom>
        </p:spPr>
        <p:txBody>
          <a:bodyPr anchor="t" rtlCol="false" tIns="0" lIns="0" bIns="0" rIns="0">
            <a:spAutoFit/>
          </a:bodyPr>
          <a:lstStyle/>
          <a:p>
            <a:pPr algn="ctr">
              <a:lnSpc>
                <a:spcPts val="4759"/>
              </a:lnSpc>
            </a:pPr>
            <a:r>
              <a:rPr lang="en-US" sz="3399">
                <a:solidFill>
                  <a:srgbClr val="EDECED"/>
                </a:solidFill>
                <a:latin typeface="Canva Sans"/>
              </a:rPr>
              <a:t>Jeu de données de santé</a:t>
            </a:r>
          </a:p>
          <a:p>
            <a:pPr marL="734059" indent="-367030" lvl="1">
              <a:lnSpc>
                <a:spcPts val="4759"/>
              </a:lnSpc>
              <a:buFont typeface="Arial"/>
              <a:buChar char="•"/>
            </a:pPr>
            <a:r>
              <a:rPr lang="en-US" sz="3399">
                <a:solidFill>
                  <a:srgbClr val="EDECED"/>
                </a:solidFill>
                <a:latin typeface="Canva Sans"/>
              </a:rPr>
              <a:t>Législation stricte</a:t>
            </a:r>
          </a:p>
          <a:p>
            <a:pPr marL="734059" indent="-367030" lvl="1">
              <a:lnSpc>
                <a:spcPts val="4759"/>
              </a:lnSpc>
              <a:buFont typeface="Arial"/>
              <a:buChar char="•"/>
            </a:pPr>
            <a:r>
              <a:rPr lang="en-US" sz="3399">
                <a:solidFill>
                  <a:srgbClr val="EDECED"/>
                </a:solidFill>
                <a:latin typeface="Canva Sans"/>
              </a:rPr>
              <a:t>Peu de données en accès libre</a:t>
            </a:r>
          </a:p>
          <a:p>
            <a:pPr algn="ctr">
              <a:lnSpc>
                <a:spcPts val="4759"/>
              </a:lnSpc>
            </a:pPr>
            <a:r>
              <a:rPr lang="en-US" sz="3399">
                <a:solidFill>
                  <a:srgbClr val="7ED957"/>
                </a:solidFill>
                <a:latin typeface="Canva Sans"/>
              </a:rPr>
              <a:t>--&gt; </a:t>
            </a:r>
            <a:r>
              <a:rPr lang="en-US" sz="3399">
                <a:solidFill>
                  <a:srgbClr val="7ED957"/>
                </a:solidFill>
                <a:latin typeface="Canva Sans"/>
              </a:rPr>
              <a:t>Données e-commerce</a:t>
            </a:r>
          </a:p>
        </p:txBody>
      </p:sp>
      <p:grpSp>
        <p:nvGrpSpPr>
          <p:cNvPr name="Group 8" id="8"/>
          <p:cNvGrpSpPr/>
          <p:nvPr/>
        </p:nvGrpSpPr>
        <p:grpSpPr>
          <a:xfrm rot="0">
            <a:off x="6900630" y="3290914"/>
            <a:ext cx="4380681" cy="5183648"/>
            <a:chOff x="0" y="0"/>
            <a:chExt cx="1153760" cy="1365241"/>
          </a:xfrm>
        </p:grpSpPr>
        <p:sp>
          <p:nvSpPr>
            <p:cNvPr name="Freeform 9" id="9"/>
            <p:cNvSpPr/>
            <p:nvPr/>
          </p:nvSpPr>
          <p:spPr>
            <a:xfrm>
              <a:off x="0" y="0"/>
              <a:ext cx="1153760" cy="1365241"/>
            </a:xfrm>
            <a:custGeom>
              <a:avLst/>
              <a:gdLst/>
              <a:ahLst/>
              <a:cxnLst/>
              <a:rect r="r" b="b" t="t" l="l"/>
              <a:pathLst>
                <a:path h="1365241" w="1153760">
                  <a:moveTo>
                    <a:pt x="90132" y="0"/>
                  </a:moveTo>
                  <a:lnTo>
                    <a:pt x="1063628" y="0"/>
                  </a:lnTo>
                  <a:cubicBezTo>
                    <a:pt x="1087532" y="0"/>
                    <a:pt x="1110458" y="9496"/>
                    <a:pt x="1127361" y="26399"/>
                  </a:cubicBezTo>
                  <a:cubicBezTo>
                    <a:pt x="1144263" y="43302"/>
                    <a:pt x="1153760" y="66227"/>
                    <a:pt x="1153760" y="90132"/>
                  </a:cubicBezTo>
                  <a:lnTo>
                    <a:pt x="1153760" y="1275109"/>
                  </a:lnTo>
                  <a:cubicBezTo>
                    <a:pt x="1153760" y="1299013"/>
                    <a:pt x="1144263" y="1321939"/>
                    <a:pt x="1127361" y="1338842"/>
                  </a:cubicBezTo>
                  <a:cubicBezTo>
                    <a:pt x="1110458" y="1355745"/>
                    <a:pt x="1087532" y="1365241"/>
                    <a:pt x="1063628" y="1365241"/>
                  </a:cubicBezTo>
                  <a:lnTo>
                    <a:pt x="90132" y="1365241"/>
                  </a:lnTo>
                  <a:cubicBezTo>
                    <a:pt x="66227" y="1365241"/>
                    <a:pt x="43302" y="1355745"/>
                    <a:pt x="26399" y="1338842"/>
                  </a:cubicBezTo>
                  <a:cubicBezTo>
                    <a:pt x="9496" y="1321939"/>
                    <a:pt x="0" y="1299013"/>
                    <a:pt x="0" y="1275109"/>
                  </a:cubicBezTo>
                  <a:lnTo>
                    <a:pt x="0" y="90132"/>
                  </a:lnTo>
                  <a:cubicBezTo>
                    <a:pt x="0" y="66227"/>
                    <a:pt x="9496" y="43302"/>
                    <a:pt x="26399" y="26399"/>
                  </a:cubicBezTo>
                  <a:cubicBezTo>
                    <a:pt x="43302" y="9496"/>
                    <a:pt x="66227" y="0"/>
                    <a:pt x="90132" y="0"/>
                  </a:cubicBezTo>
                  <a:close/>
                </a:path>
              </a:pathLst>
            </a:custGeom>
            <a:solidFill>
              <a:srgbClr val="920C7C"/>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1894"/>
                </a:lnSpc>
              </a:pPr>
            </a:p>
          </p:txBody>
        </p:sp>
      </p:grpSp>
      <p:sp>
        <p:nvSpPr>
          <p:cNvPr name="TextBox 11" id="11"/>
          <p:cNvSpPr txBox="true"/>
          <p:nvPr/>
        </p:nvSpPr>
        <p:spPr>
          <a:xfrm rot="0">
            <a:off x="6763996" y="4059018"/>
            <a:ext cx="4315132" cy="3580765"/>
          </a:xfrm>
          <a:prstGeom prst="rect">
            <a:avLst/>
          </a:prstGeom>
        </p:spPr>
        <p:txBody>
          <a:bodyPr anchor="t" rtlCol="false" tIns="0" lIns="0" bIns="0" rIns="0">
            <a:spAutoFit/>
          </a:bodyPr>
          <a:lstStyle/>
          <a:p>
            <a:pPr algn="ctr">
              <a:lnSpc>
                <a:spcPts val="4759"/>
              </a:lnSpc>
            </a:pPr>
            <a:r>
              <a:rPr lang="en-US" sz="3399">
                <a:solidFill>
                  <a:srgbClr val="EDECED"/>
                </a:solidFill>
                <a:latin typeface="Canva Sans"/>
              </a:rPr>
              <a:t>Temps de projet très court</a:t>
            </a:r>
          </a:p>
          <a:p>
            <a:pPr>
              <a:lnSpc>
                <a:spcPts val="4759"/>
              </a:lnSpc>
            </a:pPr>
          </a:p>
          <a:p>
            <a:pPr algn="ctr">
              <a:lnSpc>
                <a:spcPts val="4759"/>
              </a:lnSpc>
            </a:pPr>
            <a:r>
              <a:rPr lang="en-US" sz="3399">
                <a:solidFill>
                  <a:srgbClr val="7ED957"/>
                </a:solidFill>
                <a:latin typeface="Canva Sans"/>
              </a:rPr>
              <a:t>--&gt; Limitation du cadre de travail</a:t>
            </a:r>
          </a:p>
          <a:p>
            <a:pPr>
              <a:lnSpc>
                <a:spcPts val="4759"/>
              </a:lnSpc>
            </a:pPr>
          </a:p>
        </p:txBody>
      </p:sp>
      <p:grpSp>
        <p:nvGrpSpPr>
          <p:cNvPr name="Group 12" id="12"/>
          <p:cNvGrpSpPr/>
          <p:nvPr/>
        </p:nvGrpSpPr>
        <p:grpSpPr>
          <a:xfrm rot="0">
            <a:off x="12424311" y="3222462"/>
            <a:ext cx="4380681" cy="5183648"/>
            <a:chOff x="0" y="0"/>
            <a:chExt cx="1153760" cy="1365241"/>
          </a:xfrm>
        </p:grpSpPr>
        <p:sp>
          <p:nvSpPr>
            <p:cNvPr name="Freeform 13" id="13"/>
            <p:cNvSpPr/>
            <p:nvPr/>
          </p:nvSpPr>
          <p:spPr>
            <a:xfrm>
              <a:off x="0" y="0"/>
              <a:ext cx="1153760" cy="1365241"/>
            </a:xfrm>
            <a:custGeom>
              <a:avLst/>
              <a:gdLst/>
              <a:ahLst/>
              <a:cxnLst/>
              <a:rect r="r" b="b" t="t" l="l"/>
              <a:pathLst>
                <a:path h="1365241" w="1153760">
                  <a:moveTo>
                    <a:pt x="90132" y="0"/>
                  </a:moveTo>
                  <a:lnTo>
                    <a:pt x="1063628" y="0"/>
                  </a:lnTo>
                  <a:cubicBezTo>
                    <a:pt x="1087532" y="0"/>
                    <a:pt x="1110458" y="9496"/>
                    <a:pt x="1127361" y="26399"/>
                  </a:cubicBezTo>
                  <a:cubicBezTo>
                    <a:pt x="1144263" y="43302"/>
                    <a:pt x="1153760" y="66227"/>
                    <a:pt x="1153760" y="90132"/>
                  </a:cubicBezTo>
                  <a:lnTo>
                    <a:pt x="1153760" y="1275109"/>
                  </a:lnTo>
                  <a:cubicBezTo>
                    <a:pt x="1153760" y="1299013"/>
                    <a:pt x="1144263" y="1321939"/>
                    <a:pt x="1127361" y="1338842"/>
                  </a:cubicBezTo>
                  <a:cubicBezTo>
                    <a:pt x="1110458" y="1355745"/>
                    <a:pt x="1087532" y="1365241"/>
                    <a:pt x="1063628" y="1365241"/>
                  </a:cubicBezTo>
                  <a:lnTo>
                    <a:pt x="90132" y="1365241"/>
                  </a:lnTo>
                  <a:cubicBezTo>
                    <a:pt x="66227" y="1365241"/>
                    <a:pt x="43302" y="1355745"/>
                    <a:pt x="26399" y="1338842"/>
                  </a:cubicBezTo>
                  <a:cubicBezTo>
                    <a:pt x="9496" y="1321939"/>
                    <a:pt x="0" y="1299013"/>
                    <a:pt x="0" y="1275109"/>
                  </a:cubicBezTo>
                  <a:lnTo>
                    <a:pt x="0" y="90132"/>
                  </a:lnTo>
                  <a:cubicBezTo>
                    <a:pt x="0" y="66227"/>
                    <a:pt x="9496" y="43302"/>
                    <a:pt x="26399" y="26399"/>
                  </a:cubicBezTo>
                  <a:cubicBezTo>
                    <a:pt x="43302" y="9496"/>
                    <a:pt x="66227" y="0"/>
                    <a:pt x="90132" y="0"/>
                  </a:cubicBezTo>
                  <a:close/>
                </a:path>
              </a:pathLst>
            </a:custGeom>
            <a:solidFill>
              <a:srgbClr val="920C7C"/>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1894"/>
                </a:lnSpc>
              </a:pPr>
            </a:p>
          </p:txBody>
        </p:sp>
      </p:grpSp>
      <p:sp>
        <p:nvSpPr>
          <p:cNvPr name="TextBox 15" id="15"/>
          <p:cNvSpPr txBox="true"/>
          <p:nvPr/>
        </p:nvSpPr>
        <p:spPr>
          <a:xfrm rot="0">
            <a:off x="12489859" y="4723904"/>
            <a:ext cx="4315132" cy="1780540"/>
          </a:xfrm>
          <a:prstGeom prst="rect">
            <a:avLst/>
          </a:prstGeom>
        </p:spPr>
        <p:txBody>
          <a:bodyPr anchor="t" rtlCol="false" tIns="0" lIns="0" bIns="0" rIns="0">
            <a:spAutoFit/>
          </a:bodyPr>
          <a:lstStyle/>
          <a:p>
            <a:pPr algn="ctr">
              <a:lnSpc>
                <a:spcPts val="4759"/>
              </a:lnSpc>
            </a:pPr>
            <a:r>
              <a:rPr lang="en-US" sz="3399">
                <a:solidFill>
                  <a:srgbClr val="EDECED"/>
                </a:solidFill>
                <a:latin typeface="Canva Sans"/>
              </a:rPr>
              <a:t>Limitations et changements fréquents de SDV</a:t>
            </a:r>
          </a:p>
        </p:txBody>
      </p:sp>
      <p:sp>
        <p:nvSpPr>
          <p:cNvPr name="TextBox 16" id="16"/>
          <p:cNvSpPr txBox="true"/>
          <p:nvPr/>
        </p:nvSpPr>
        <p:spPr>
          <a:xfrm rot="0">
            <a:off x="915427" y="247820"/>
            <a:ext cx="16230600" cy="2095418"/>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PROBLÈMES RENCONTRÉS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6322014">
            <a:off x="15008078" y="-5436703"/>
            <a:ext cx="10329583" cy="97872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881103" y="6734073"/>
            <a:ext cx="25722547" cy="710585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2837721" y="8255962"/>
            <a:ext cx="4785264" cy="1262113"/>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633845" y="8608655"/>
            <a:ext cx="1510730" cy="1299289"/>
          </a:xfrm>
          <a:prstGeom prst="rect">
            <a:avLst/>
          </a:prstGeom>
        </p:spPr>
      </p:pic>
      <p:sp>
        <p:nvSpPr>
          <p:cNvPr name="TextBox 6" id="6"/>
          <p:cNvSpPr txBox="true"/>
          <p:nvPr/>
        </p:nvSpPr>
        <p:spPr>
          <a:xfrm rot="0">
            <a:off x="1028700" y="696620"/>
            <a:ext cx="16230600" cy="2095418"/>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a:rPr>
              <a:t>PRÉSENTATION DU PROJET</a:t>
            </a:r>
          </a:p>
        </p:txBody>
      </p:sp>
      <p:sp>
        <p:nvSpPr>
          <p:cNvPr name="TextBox 7" id="7"/>
          <p:cNvSpPr txBox="true"/>
          <p:nvPr/>
        </p:nvSpPr>
        <p:spPr>
          <a:xfrm rot="0">
            <a:off x="1967353" y="3570491"/>
            <a:ext cx="13947436" cy="3592671"/>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Commanditaire : Accenture</a:t>
            </a:r>
          </a:p>
          <a:p>
            <a:pPr marL="734059" indent="-367030" lvl="1">
              <a:lnSpc>
                <a:spcPts val="4759"/>
              </a:lnSpc>
              <a:buFont typeface="Arial"/>
              <a:buChar char="•"/>
            </a:pPr>
            <a:r>
              <a:rPr lang="en-US" sz="3399">
                <a:solidFill>
                  <a:srgbClr val="FFFFFF"/>
                </a:solidFill>
                <a:latin typeface="Canva Sans"/>
              </a:rPr>
              <a:t>Objectif : </a:t>
            </a:r>
          </a:p>
          <a:p>
            <a:pPr marL="1468119" indent="-489373" lvl="2">
              <a:lnSpc>
                <a:spcPts val="4759"/>
              </a:lnSpc>
              <a:buFont typeface="Arial"/>
              <a:buChar char="⚬"/>
            </a:pPr>
            <a:r>
              <a:rPr lang="en-US" sz="3399">
                <a:solidFill>
                  <a:srgbClr val="FFFFFF"/>
                </a:solidFill>
                <a:latin typeface="Canva Sans"/>
              </a:rPr>
              <a:t>Trouver un jeu de données suffisament générique pour couvrir un maximum de cas</a:t>
            </a:r>
          </a:p>
          <a:p>
            <a:pPr marL="1468119" indent="-489373" lvl="2">
              <a:lnSpc>
                <a:spcPts val="4759"/>
              </a:lnSpc>
              <a:buFont typeface="Arial"/>
              <a:buChar char="⚬"/>
            </a:pPr>
            <a:r>
              <a:rPr lang="en-US" sz="3399">
                <a:solidFill>
                  <a:srgbClr val="FFFFFF"/>
                </a:solidFill>
                <a:latin typeface="Canva Sans"/>
              </a:rPr>
              <a:t>Générer des données synthétiques multi-table</a:t>
            </a:r>
          </a:p>
          <a:p>
            <a:pPr marL="1468119" indent="-489373" lvl="2">
              <a:lnSpc>
                <a:spcPts val="4759"/>
              </a:lnSpc>
              <a:buFont typeface="Arial"/>
              <a:buChar char="⚬"/>
            </a:pPr>
            <a:r>
              <a:rPr lang="en-US" sz="3399">
                <a:solidFill>
                  <a:srgbClr val="FFFFFF"/>
                </a:solidFill>
                <a:latin typeface="Canva Sans"/>
              </a:rPr>
              <a:t>Évaluer la cohérence des données synthétiques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9453801">
            <a:off x="877245" y="-1865074"/>
            <a:ext cx="3936832" cy="373014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6672062">
            <a:off x="144414" y="886002"/>
            <a:ext cx="20884120" cy="19970439"/>
          </a:xfrm>
          <a:prstGeom prst="rect">
            <a:avLst/>
          </a:prstGeom>
        </p:spPr>
      </p:pic>
      <p:grpSp>
        <p:nvGrpSpPr>
          <p:cNvPr name="Group 4" id="4"/>
          <p:cNvGrpSpPr/>
          <p:nvPr/>
        </p:nvGrpSpPr>
        <p:grpSpPr>
          <a:xfrm rot="0">
            <a:off x="1028700" y="3479643"/>
            <a:ext cx="9920191" cy="2834178"/>
            <a:chOff x="0" y="0"/>
            <a:chExt cx="13226922" cy="3778905"/>
          </a:xfrm>
        </p:grpSpPr>
        <p:sp>
          <p:nvSpPr>
            <p:cNvPr name="TextBox 5" id="5"/>
            <p:cNvSpPr txBox="true"/>
            <p:nvPr/>
          </p:nvSpPr>
          <p:spPr>
            <a:xfrm rot="0">
              <a:off x="0" y="3082310"/>
              <a:ext cx="13226922" cy="691515"/>
            </a:xfrm>
            <a:prstGeom prst="rect">
              <a:avLst/>
            </a:prstGeom>
          </p:spPr>
          <p:txBody>
            <a:bodyPr anchor="t" rtlCol="false" tIns="0" lIns="0" bIns="0" rIns="0">
              <a:spAutoFit/>
            </a:bodyPr>
            <a:lstStyle/>
            <a:p>
              <a:pPr algn="l" marL="0" indent="0" lvl="0">
                <a:lnSpc>
                  <a:spcPts val="4094"/>
                </a:lnSpc>
                <a:spcBef>
                  <a:spcPct val="0"/>
                </a:spcBef>
              </a:pPr>
            </a:p>
          </p:txBody>
        </p:sp>
        <p:sp>
          <p:nvSpPr>
            <p:cNvPr name="TextBox 6" id="6"/>
            <p:cNvSpPr txBox="true"/>
            <p:nvPr/>
          </p:nvSpPr>
          <p:spPr>
            <a:xfrm rot="0">
              <a:off x="0" y="304800"/>
              <a:ext cx="13226922" cy="2057400"/>
            </a:xfrm>
            <a:prstGeom prst="rect">
              <a:avLst/>
            </a:prstGeom>
          </p:spPr>
          <p:txBody>
            <a:bodyPr anchor="t" rtlCol="false" tIns="0" lIns="0" bIns="0" rIns="0">
              <a:spAutoFit/>
            </a:bodyPr>
            <a:lstStyle/>
            <a:p>
              <a:pPr marL="0" indent="0" lvl="0">
                <a:lnSpc>
                  <a:spcPts val="6120"/>
                </a:lnSpc>
                <a:spcBef>
                  <a:spcPct val="0"/>
                </a:spcBef>
              </a:pPr>
              <a:r>
                <a:rPr lang="en-US" sz="5100">
                  <a:solidFill>
                    <a:srgbClr val="EDECED"/>
                  </a:solidFill>
                  <a:latin typeface="Cy Grotesk Grand"/>
                </a:rPr>
                <a:t>POUR ALLER PLUS LOIN</a:t>
              </a:r>
            </a:p>
          </p:txBody>
        </p:sp>
      </p:grpSp>
      <p:pic>
        <p:nvPicPr>
          <p:cNvPr name="Picture 7" id="7"/>
          <p:cNvPicPr>
            <a:picLocks noChangeAspect="true"/>
          </p:cNvPicPr>
          <p:nvPr/>
        </p:nvPicPr>
        <p:blipFill>
          <a:blip r:embed="rId3"/>
          <a:srcRect l="0" t="0" r="0" b="0"/>
          <a:stretch>
            <a:fillRect/>
          </a:stretch>
        </p:blipFill>
        <p:spPr>
          <a:xfrm flipH="false" flipV="false" rot="8207418">
            <a:off x="15857998" y="4568417"/>
            <a:ext cx="3936832" cy="3730148"/>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219354">
            <a:off x="-10826263" y="3502288"/>
            <a:ext cx="18010625" cy="17222660"/>
          </a:xfrm>
          <a:prstGeom prst="rect">
            <a:avLst/>
          </a:prstGeom>
        </p:spPr>
      </p:pic>
      <p:sp>
        <p:nvSpPr>
          <p:cNvPr name="TextBox 3" id="3"/>
          <p:cNvSpPr txBox="true"/>
          <p:nvPr/>
        </p:nvSpPr>
        <p:spPr>
          <a:xfrm rot="0">
            <a:off x="2217795" y="2821769"/>
            <a:ext cx="15041505" cy="5252085"/>
          </a:xfrm>
          <a:prstGeom prst="rect">
            <a:avLst/>
          </a:prstGeom>
        </p:spPr>
        <p:txBody>
          <a:bodyPr anchor="t" rtlCol="false" tIns="0" lIns="0" bIns="0" rIns="0">
            <a:spAutoFit/>
          </a:bodyPr>
          <a:lstStyle/>
          <a:p>
            <a:pPr>
              <a:lnSpc>
                <a:spcPts val="5040"/>
              </a:lnSpc>
            </a:pPr>
            <a:r>
              <a:rPr lang="en-US" sz="3600">
                <a:solidFill>
                  <a:srgbClr val="EDECED"/>
                </a:solidFill>
                <a:latin typeface="Codec Pro"/>
              </a:rPr>
              <a:t>Modèle multi-table :</a:t>
            </a:r>
          </a:p>
          <a:p>
            <a:pPr marL="777240" indent="-388620" lvl="1">
              <a:lnSpc>
                <a:spcPts val="5040"/>
              </a:lnSpc>
              <a:buFont typeface="Arial"/>
              <a:buChar char="•"/>
            </a:pPr>
            <a:r>
              <a:rPr lang="en-US" sz="3600">
                <a:solidFill>
                  <a:srgbClr val="EDECED"/>
                </a:solidFill>
                <a:latin typeface="Codec Pro"/>
              </a:rPr>
              <a:t>Appliquer des modèles de CTGAN plutôt que la copule gaussienne</a:t>
            </a:r>
          </a:p>
          <a:p>
            <a:pPr>
              <a:lnSpc>
                <a:spcPts val="5040"/>
              </a:lnSpc>
            </a:pPr>
          </a:p>
          <a:p>
            <a:pPr>
              <a:lnSpc>
                <a:spcPts val="5040"/>
              </a:lnSpc>
            </a:pPr>
            <a:r>
              <a:rPr lang="en-US" sz="3600">
                <a:solidFill>
                  <a:srgbClr val="EDECED"/>
                </a:solidFill>
                <a:latin typeface="Codec Pro"/>
              </a:rPr>
              <a:t>Modèle multi-table / single-table</a:t>
            </a:r>
          </a:p>
          <a:p>
            <a:pPr marL="777240" indent="-388620" lvl="1">
              <a:lnSpc>
                <a:spcPts val="5040"/>
              </a:lnSpc>
              <a:buFont typeface="Arial"/>
              <a:buChar char="•"/>
            </a:pPr>
            <a:r>
              <a:rPr lang="en-US" sz="3600">
                <a:solidFill>
                  <a:srgbClr val="EDECED"/>
                </a:solidFill>
                <a:latin typeface="Codec Pro"/>
              </a:rPr>
              <a:t>appliquer le principe de WGAN (Discriminateur --&gt; Critic)</a:t>
            </a:r>
          </a:p>
          <a:p>
            <a:pPr>
              <a:lnSpc>
                <a:spcPts val="5040"/>
              </a:lnSpc>
            </a:pPr>
          </a:p>
          <a:p>
            <a:pPr algn="l">
              <a:lnSpc>
                <a:spcPts val="5040"/>
              </a:lnSpc>
              <a:spcBef>
                <a:spcPct val="0"/>
              </a:spcBef>
            </a:pPr>
          </a:p>
        </p:txBody>
      </p:sp>
      <p:sp>
        <p:nvSpPr>
          <p:cNvPr name="TextBox 4" id="4"/>
          <p:cNvSpPr txBox="true"/>
          <p:nvPr/>
        </p:nvSpPr>
        <p:spPr>
          <a:xfrm rot="0">
            <a:off x="1028700" y="933991"/>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NOUVEAUX MODÈLES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9508858">
            <a:off x="-8486494" y="3846714"/>
            <a:ext cx="18010625" cy="17222660"/>
          </a:xfrm>
          <a:prstGeom prst="rect">
            <a:avLst/>
          </a:prstGeom>
        </p:spPr>
      </p:pic>
      <p:sp>
        <p:nvSpPr>
          <p:cNvPr name="TextBox 3" id="3"/>
          <p:cNvSpPr txBox="true"/>
          <p:nvPr/>
        </p:nvSpPr>
        <p:spPr>
          <a:xfrm rot="0">
            <a:off x="2537327" y="3094832"/>
            <a:ext cx="13213346" cy="4398637"/>
          </a:xfrm>
          <a:prstGeom prst="rect">
            <a:avLst/>
          </a:prstGeom>
        </p:spPr>
        <p:txBody>
          <a:bodyPr anchor="t" rtlCol="false" tIns="0" lIns="0" bIns="0" rIns="0">
            <a:spAutoFit/>
          </a:bodyPr>
          <a:lstStyle/>
          <a:p>
            <a:pPr algn="just">
              <a:lnSpc>
                <a:spcPts val="4210"/>
              </a:lnSpc>
            </a:pPr>
            <a:r>
              <a:rPr lang="en-US" sz="3007">
                <a:solidFill>
                  <a:srgbClr val="EDECED"/>
                </a:solidFill>
                <a:latin typeface="Codec Pro"/>
              </a:rPr>
              <a:t>L'apprentissage par renforcement consiste à prendre des décisions de manière séquentielle. En termes simples, nous pouvons dire que la sortie dépend de l'état de l'entrée actuelle et l'entrée suivante dépend de la sortie de l'entrée précédente</a:t>
            </a:r>
          </a:p>
          <a:p>
            <a:pPr algn="just">
              <a:lnSpc>
                <a:spcPts val="4210"/>
              </a:lnSpc>
            </a:pPr>
          </a:p>
          <a:p>
            <a:pPr algn="just">
              <a:lnSpc>
                <a:spcPts val="4210"/>
              </a:lnSpc>
            </a:pPr>
            <a:r>
              <a:rPr lang="en-US" sz="3007">
                <a:solidFill>
                  <a:srgbClr val="EDECED"/>
                </a:solidFill>
                <a:latin typeface="Codec Pro"/>
              </a:rPr>
              <a:t>Appliquer ce principe/principe similaire à la génération de données : </a:t>
            </a:r>
          </a:p>
          <a:p>
            <a:pPr algn="just" marL="649335" indent="-324667" lvl="1">
              <a:lnSpc>
                <a:spcPts val="4210"/>
              </a:lnSpc>
              <a:buFont typeface="Arial"/>
              <a:buChar char="•"/>
            </a:pPr>
            <a:r>
              <a:rPr lang="en-US" sz="3007">
                <a:solidFill>
                  <a:srgbClr val="EDECED"/>
                </a:solidFill>
                <a:latin typeface="Codec Pro"/>
              </a:rPr>
              <a:t>Indiquer au modèle quand les lignes générées ne sont pas valides</a:t>
            </a:r>
          </a:p>
          <a:p>
            <a:pPr algn="just" marL="649335" indent="-324667" lvl="1">
              <a:lnSpc>
                <a:spcPts val="4210"/>
              </a:lnSpc>
              <a:spcBef>
                <a:spcPct val="0"/>
              </a:spcBef>
              <a:buFont typeface="Arial"/>
              <a:buChar char="•"/>
            </a:pPr>
            <a:r>
              <a:rPr lang="en-US" sz="3007">
                <a:solidFill>
                  <a:srgbClr val="EDECED"/>
                </a:solidFill>
                <a:latin typeface="Codec Pro"/>
              </a:rPr>
              <a:t>Réentraîner le modèle afin qu'il apprenne les bonnes relations</a:t>
            </a:r>
          </a:p>
        </p:txBody>
      </p:sp>
      <p:grpSp>
        <p:nvGrpSpPr>
          <p:cNvPr name="Group 4" id="4"/>
          <p:cNvGrpSpPr/>
          <p:nvPr/>
        </p:nvGrpSpPr>
        <p:grpSpPr>
          <a:xfrm rot="0">
            <a:off x="1028700" y="5482751"/>
            <a:ext cx="1229367" cy="1229367"/>
            <a:chOff x="0" y="0"/>
            <a:chExt cx="812800" cy="812800"/>
          </a:xfrm>
        </p:grpSpPr>
        <p:sp>
          <p:nvSpPr>
            <p:cNvPr name="Freeform 5" id="5"/>
            <p:cNvSpPr/>
            <p:nvPr/>
          </p:nvSpPr>
          <p:spPr>
            <a:xfrm>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6" id="6"/>
            <p:cNvSpPr txBox="true"/>
            <p:nvPr/>
          </p:nvSpPr>
          <p:spPr>
            <a:xfrm>
              <a:off x="0" y="107950"/>
              <a:ext cx="711200" cy="501650"/>
            </a:xfrm>
            <a:prstGeom prst="rect">
              <a:avLst/>
            </a:prstGeom>
          </p:spPr>
          <p:txBody>
            <a:bodyPr anchor="ctr" rtlCol="false" tIns="50800" lIns="50800" bIns="50800" rIns="50800"/>
            <a:lstStyle/>
            <a:p>
              <a:pPr algn="ctr">
                <a:lnSpc>
                  <a:spcPts val="3254"/>
                </a:lnSpc>
              </a:pPr>
            </a:p>
          </p:txBody>
        </p:sp>
      </p:grpSp>
      <p:sp>
        <p:nvSpPr>
          <p:cNvPr name="TextBox 7" id="7"/>
          <p:cNvSpPr txBox="true"/>
          <p:nvPr/>
        </p:nvSpPr>
        <p:spPr>
          <a:xfrm rot="0">
            <a:off x="915427" y="247820"/>
            <a:ext cx="16230600" cy="2095500"/>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Bold"/>
              </a:rPr>
              <a:t>RÉINFORCEMENT LEARNING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87006" y="706551"/>
            <a:ext cx="9886415" cy="8551749"/>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706285">
            <a:off x="1467572" y="-2170422"/>
            <a:ext cx="18015214" cy="1706941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951806" y="2515463"/>
            <a:ext cx="12063582" cy="6609838"/>
          </a:xfrm>
          <a:prstGeom prst="rect">
            <a:avLst/>
          </a:prstGeom>
        </p:spPr>
      </p:pic>
      <p:grpSp>
        <p:nvGrpSpPr>
          <p:cNvPr name="Group 4" id="4"/>
          <p:cNvGrpSpPr/>
          <p:nvPr/>
        </p:nvGrpSpPr>
        <p:grpSpPr>
          <a:xfrm rot="0">
            <a:off x="504265" y="3873944"/>
            <a:ext cx="5034378" cy="2539113"/>
            <a:chOff x="0" y="0"/>
            <a:chExt cx="6712504" cy="3385483"/>
          </a:xfrm>
        </p:grpSpPr>
        <p:sp>
          <p:nvSpPr>
            <p:cNvPr name="TextBox 5" id="5"/>
            <p:cNvSpPr txBox="true"/>
            <p:nvPr/>
          </p:nvSpPr>
          <p:spPr>
            <a:xfrm rot="0">
              <a:off x="0" y="368300"/>
              <a:ext cx="6712504" cy="1701644"/>
            </a:xfrm>
            <a:prstGeom prst="rect">
              <a:avLst/>
            </a:prstGeom>
          </p:spPr>
          <p:txBody>
            <a:bodyPr anchor="t" rtlCol="false" tIns="0" lIns="0" bIns="0" rIns="0">
              <a:spAutoFit/>
            </a:bodyPr>
            <a:lstStyle/>
            <a:p>
              <a:pPr algn="l" marL="0" indent="0" lvl="0">
                <a:lnSpc>
                  <a:spcPts val="5040"/>
                </a:lnSpc>
                <a:spcBef>
                  <a:spcPct val="0"/>
                </a:spcBef>
              </a:pPr>
              <a:r>
                <a:rPr lang="en-US" sz="4200">
                  <a:solidFill>
                    <a:srgbClr val="EDECED"/>
                  </a:solidFill>
                  <a:latin typeface="Cy Grotesk Grand"/>
                </a:rPr>
                <a:t>VISION DE L'IA DE DEMAIN</a:t>
              </a:r>
            </a:p>
          </p:txBody>
        </p:sp>
        <p:sp>
          <p:nvSpPr>
            <p:cNvPr name="TextBox 6" id="6"/>
            <p:cNvSpPr txBox="true"/>
            <p:nvPr/>
          </p:nvSpPr>
          <p:spPr>
            <a:xfrm rot="0">
              <a:off x="0" y="2676286"/>
              <a:ext cx="6712504" cy="691418"/>
            </a:xfrm>
            <a:prstGeom prst="rect">
              <a:avLst/>
            </a:prstGeom>
          </p:spPr>
          <p:txBody>
            <a:bodyPr anchor="t" rtlCol="false" tIns="0" lIns="0" bIns="0" rIns="0">
              <a:spAutoFit/>
            </a:bodyPr>
            <a:lstStyle/>
            <a:p>
              <a:pPr>
                <a:lnSpc>
                  <a:spcPts val="4094"/>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6322014">
            <a:off x="15008078" y="-5436703"/>
            <a:ext cx="10329583" cy="97872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881103" y="6734073"/>
            <a:ext cx="25722547" cy="7105854"/>
          </a:xfrm>
          <a:prstGeom prst="rect">
            <a:avLst/>
          </a:prstGeom>
        </p:spPr>
      </p:pic>
      <p:sp>
        <p:nvSpPr>
          <p:cNvPr name="TextBox 4" id="4"/>
          <p:cNvSpPr txBox="true"/>
          <p:nvPr/>
        </p:nvSpPr>
        <p:spPr>
          <a:xfrm rot="0">
            <a:off x="1028700" y="1019175"/>
            <a:ext cx="16230600" cy="981007"/>
          </a:xfrm>
          <a:prstGeom prst="rect">
            <a:avLst/>
          </a:prstGeom>
        </p:spPr>
        <p:txBody>
          <a:bodyPr anchor="t" rtlCol="false" tIns="0" lIns="0" bIns="0" rIns="0">
            <a:spAutoFit/>
          </a:bodyPr>
          <a:lstStyle/>
          <a:p>
            <a:pPr marL="0" indent="0" lvl="0">
              <a:lnSpc>
                <a:spcPts val="7680"/>
              </a:lnSpc>
              <a:spcBef>
                <a:spcPct val="0"/>
              </a:spcBef>
            </a:pPr>
            <a:r>
              <a:rPr lang="en-US" sz="6400">
                <a:solidFill>
                  <a:srgbClr val="FFFFFF"/>
                </a:solidFill>
                <a:latin typeface="Cy Grotesk Grand"/>
              </a:rPr>
              <a:t>DONNÉES SYNTHÉTIQUES</a:t>
            </a:r>
          </a:p>
        </p:txBody>
      </p:sp>
      <p:sp>
        <p:nvSpPr>
          <p:cNvPr name="TextBox 5" id="5"/>
          <p:cNvSpPr txBox="true"/>
          <p:nvPr/>
        </p:nvSpPr>
        <p:spPr>
          <a:xfrm rot="0">
            <a:off x="2621613" y="3569087"/>
            <a:ext cx="6522387" cy="3072625"/>
          </a:xfrm>
          <a:prstGeom prst="rect">
            <a:avLst/>
          </a:prstGeom>
        </p:spPr>
        <p:txBody>
          <a:bodyPr anchor="t" rtlCol="false" tIns="0" lIns="0" bIns="0" rIns="0">
            <a:spAutoFit/>
          </a:bodyPr>
          <a:lstStyle/>
          <a:p>
            <a:pPr>
              <a:lnSpc>
                <a:spcPts val="5831"/>
              </a:lnSpc>
            </a:pPr>
            <a:r>
              <a:rPr lang="en-US" sz="4165">
                <a:solidFill>
                  <a:srgbClr val="FFFFFF"/>
                </a:solidFill>
                <a:latin typeface="Canva Sans"/>
              </a:rPr>
              <a:t>Contexte général :</a:t>
            </a:r>
          </a:p>
          <a:p>
            <a:pPr>
              <a:lnSpc>
                <a:spcPts val="3591"/>
              </a:lnSpc>
            </a:pPr>
          </a:p>
          <a:p>
            <a:pPr marL="783949" indent="-391974" lvl="1">
              <a:lnSpc>
                <a:spcPts val="5083"/>
              </a:lnSpc>
              <a:buFont typeface="Arial"/>
              <a:buChar char="•"/>
            </a:pPr>
            <a:r>
              <a:rPr lang="en-US" sz="3631">
                <a:solidFill>
                  <a:srgbClr val="FFFFFF"/>
                </a:solidFill>
                <a:latin typeface="Canva Sans"/>
              </a:rPr>
              <a:t>Définition</a:t>
            </a:r>
          </a:p>
          <a:p>
            <a:pPr marL="783949" indent="-391974" lvl="1">
              <a:lnSpc>
                <a:spcPts val="5083"/>
              </a:lnSpc>
              <a:buFont typeface="Arial"/>
              <a:buChar char="•"/>
            </a:pPr>
            <a:r>
              <a:rPr lang="en-US" sz="3631">
                <a:solidFill>
                  <a:srgbClr val="FFFFFF"/>
                </a:solidFill>
                <a:latin typeface="Canva Sans"/>
              </a:rPr>
              <a:t>Avantages</a:t>
            </a:r>
          </a:p>
          <a:p>
            <a:pPr marL="783949" indent="-391974" lvl="1">
              <a:lnSpc>
                <a:spcPts val="5083"/>
              </a:lnSpc>
              <a:buFont typeface="Arial"/>
              <a:buChar char="•"/>
            </a:pPr>
            <a:r>
              <a:rPr lang="en-US" sz="3631">
                <a:solidFill>
                  <a:srgbClr val="FFFFFF"/>
                </a:solidFill>
                <a:latin typeface="Canva Sans"/>
              </a:rPr>
              <a:t>Données anonymes</a:t>
            </a:r>
          </a:p>
        </p:txBody>
      </p:sp>
      <p:sp>
        <p:nvSpPr>
          <p:cNvPr name="TextBox 6" id="6"/>
          <p:cNvSpPr txBox="true"/>
          <p:nvPr/>
        </p:nvSpPr>
        <p:spPr>
          <a:xfrm rot="0">
            <a:off x="9980171" y="3506968"/>
            <a:ext cx="5866020" cy="3129794"/>
          </a:xfrm>
          <a:prstGeom prst="rect">
            <a:avLst/>
          </a:prstGeom>
        </p:spPr>
        <p:txBody>
          <a:bodyPr anchor="t" rtlCol="false" tIns="0" lIns="0" bIns="0" rIns="0">
            <a:spAutoFit/>
          </a:bodyPr>
          <a:lstStyle/>
          <a:p>
            <a:pPr>
              <a:lnSpc>
                <a:spcPts val="5830"/>
              </a:lnSpc>
            </a:pPr>
            <a:r>
              <a:rPr lang="en-US" sz="4164">
                <a:solidFill>
                  <a:srgbClr val="FFFFFF"/>
                </a:solidFill>
                <a:latin typeface="Canva Sans"/>
              </a:rPr>
              <a:t>Contexte juridique :</a:t>
            </a:r>
          </a:p>
          <a:p>
            <a:pPr>
              <a:lnSpc>
                <a:spcPts val="4010"/>
              </a:lnSpc>
            </a:pPr>
          </a:p>
          <a:p>
            <a:pPr marL="783717" indent="-391858" lvl="1">
              <a:lnSpc>
                <a:spcPts val="5081"/>
              </a:lnSpc>
              <a:buFont typeface="Arial"/>
              <a:buChar char="•"/>
            </a:pPr>
            <a:r>
              <a:rPr lang="en-US" sz="3629">
                <a:solidFill>
                  <a:srgbClr val="FFFFFF"/>
                </a:solidFill>
                <a:latin typeface="Canva Sans"/>
              </a:rPr>
              <a:t>Données sensibles</a:t>
            </a:r>
          </a:p>
          <a:p>
            <a:pPr marL="783717" indent="-391858" lvl="1">
              <a:lnSpc>
                <a:spcPts val="5081"/>
              </a:lnSpc>
              <a:buFont typeface="Arial"/>
              <a:buChar char="•"/>
            </a:pPr>
            <a:r>
              <a:rPr lang="en-US" sz="3629">
                <a:solidFill>
                  <a:srgbClr val="FFFFFF"/>
                </a:solidFill>
                <a:latin typeface="Canva Sans"/>
              </a:rPr>
              <a:t>Réglementation stricte</a:t>
            </a:r>
          </a:p>
          <a:p>
            <a:pPr>
              <a:lnSpc>
                <a:spcPts val="508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6336710" y="6638120"/>
            <a:ext cx="9246742" cy="82296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888966" y="4507462"/>
            <a:ext cx="10558324" cy="10091998"/>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3140459" y="2099132"/>
            <a:ext cx="1409250" cy="1310602"/>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3229143" y="5637652"/>
            <a:ext cx="1514930" cy="1706588"/>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7694857" y="2154174"/>
            <a:ext cx="3131500" cy="1216252"/>
          </a:xfrm>
          <a:prstGeom prst="rect">
            <a:avLst/>
          </a:prstGeom>
        </p:spPr>
      </p:pic>
      <p:sp>
        <p:nvSpPr>
          <p:cNvPr name="TextBox 7" id="7"/>
          <p:cNvSpPr txBox="true"/>
          <p:nvPr/>
        </p:nvSpPr>
        <p:spPr>
          <a:xfrm rot="0">
            <a:off x="915427" y="504845"/>
            <a:ext cx="16230600" cy="1047709"/>
          </a:xfrm>
          <a:prstGeom prst="rect">
            <a:avLst/>
          </a:prstGeom>
        </p:spPr>
        <p:txBody>
          <a:bodyPr anchor="t" rtlCol="false" tIns="0" lIns="0" bIns="0" rIns="0">
            <a:spAutoFit/>
          </a:bodyPr>
          <a:lstStyle/>
          <a:p>
            <a:pPr marL="0" indent="0" lvl="0">
              <a:lnSpc>
                <a:spcPts val="8280"/>
              </a:lnSpc>
              <a:spcBef>
                <a:spcPct val="0"/>
              </a:spcBef>
            </a:pPr>
            <a:r>
              <a:rPr lang="en-US" sz="6900">
                <a:solidFill>
                  <a:srgbClr val="FFFFFF"/>
                </a:solidFill>
                <a:latin typeface="Cy Grotesk Grand"/>
              </a:rPr>
              <a:t>OUTILS UTILISÉS</a:t>
            </a:r>
          </a:p>
        </p:txBody>
      </p:sp>
      <p:sp>
        <p:nvSpPr>
          <p:cNvPr name="TextBox 8" id="8"/>
          <p:cNvSpPr txBox="true"/>
          <p:nvPr/>
        </p:nvSpPr>
        <p:spPr>
          <a:xfrm rot="0">
            <a:off x="2673020" y="3522106"/>
            <a:ext cx="2627177" cy="1083445"/>
          </a:xfrm>
          <a:prstGeom prst="rect">
            <a:avLst/>
          </a:prstGeom>
        </p:spPr>
        <p:txBody>
          <a:bodyPr anchor="t" rtlCol="false" tIns="0" lIns="0" bIns="0" rIns="0">
            <a:spAutoFit/>
          </a:bodyPr>
          <a:lstStyle/>
          <a:p>
            <a:pPr algn="ctr">
              <a:lnSpc>
                <a:spcPts val="4158"/>
              </a:lnSpc>
            </a:pPr>
            <a:r>
              <a:rPr lang="en-US" sz="4200">
                <a:solidFill>
                  <a:srgbClr val="FFFFFF"/>
                </a:solidFill>
                <a:latin typeface="Chewy"/>
              </a:rPr>
              <a:t>Microsoft Teams</a:t>
            </a:r>
          </a:p>
        </p:txBody>
      </p:sp>
      <p:sp>
        <p:nvSpPr>
          <p:cNvPr name="TextBox 9" id="9"/>
          <p:cNvSpPr txBox="true"/>
          <p:nvPr/>
        </p:nvSpPr>
        <p:spPr>
          <a:xfrm rot="0">
            <a:off x="8010377" y="3450087"/>
            <a:ext cx="2500461" cy="559629"/>
          </a:xfrm>
          <a:prstGeom prst="rect">
            <a:avLst/>
          </a:prstGeom>
        </p:spPr>
        <p:txBody>
          <a:bodyPr anchor="t" rtlCol="false" tIns="0" lIns="0" bIns="0" rIns="0">
            <a:spAutoFit/>
          </a:bodyPr>
          <a:lstStyle/>
          <a:p>
            <a:pPr algn="ctr">
              <a:lnSpc>
                <a:spcPts val="4158"/>
              </a:lnSpc>
            </a:pPr>
            <a:r>
              <a:rPr lang="en-US" sz="4200">
                <a:solidFill>
                  <a:srgbClr val="FFFFFF"/>
                </a:solidFill>
                <a:latin typeface="Chewy"/>
              </a:rPr>
              <a:t>Hub Spot</a:t>
            </a:r>
          </a:p>
        </p:txBody>
      </p:sp>
      <p:sp>
        <p:nvSpPr>
          <p:cNvPr name="TextBox 10" id="10"/>
          <p:cNvSpPr txBox="true"/>
          <p:nvPr/>
        </p:nvSpPr>
        <p:spPr>
          <a:xfrm rot="0">
            <a:off x="2705505" y="7325491"/>
            <a:ext cx="2562205" cy="559629"/>
          </a:xfrm>
          <a:prstGeom prst="rect">
            <a:avLst/>
          </a:prstGeom>
        </p:spPr>
        <p:txBody>
          <a:bodyPr anchor="t" rtlCol="false" tIns="0" lIns="0" bIns="0" rIns="0">
            <a:spAutoFit/>
          </a:bodyPr>
          <a:lstStyle/>
          <a:p>
            <a:pPr algn="ctr">
              <a:lnSpc>
                <a:spcPts val="4157"/>
              </a:lnSpc>
            </a:pPr>
            <a:r>
              <a:rPr lang="en-US" sz="4199">
                <a:solidFill>
                  <a:srgbClr val="FFFFFF"/>
                </a:solidFill>
                <a:latin typeface="Chewy"/>
              </a:rPr>
              <a:t>Discord</a:t>
            </a:r>
          </a:p>
        </p:txBody>
      </p:sp>
      <p:pic>
        <p:nvPicPr>
          <p:cNvPr name="Picture 11" id="11"/>
          <p:cNvPicPr>
            <a:picLocks noChangeAspect="true"/>
          </p:cNvPicPr>
          <p:nvPr/>
        </p:nvPicPr>
        <p:blipFill>
          <a:blip r:embed="rId8"/>
          <a:srcRect l="0" t="0" r="0" b="0"/>
          <a:stretch>
            <a:fillRect/>
          </a:stretch>
        </p:blipFill>
        <p:spPr>
          <a:xfrm flipH="false" flipV="false" rot="0">
            <a:off x="8476408" y="5257729"/>
            <a:ext cx="1459096" cy="1627677"/>
          </a:xfrm>
          <a:prstGeom prst="rect">
            <a:avLst/>
          </a:prstGeom>
        </p:spPr>
      </p:pic>
      <p:pic>
        <p:nvPicPr>
          <p:cNvPr name="Picture 12" id="12"/>
          <p:cNvPicPr>
            <a:picLocks noChangeAspect="true"/>
          </p:cNvPicPr>
          <p:nvPr/>
        </p:nvPicPr>
        <p:blipFill>
          <a:blip r:embed="rId9"/>
          <a:srcRect l="0" t="0" r="0" b="0"/>
          <a:stretch>
            <a:fillRect/>
          </a:stretch>
        </p:blipFill>
        <p:spPr>
          <a:xfrm flipH="false" flipV="false" rot="0">
            <a:off x="12457025" y="1559256"/>
            <a:ext cx="2910206" cy="1506032"/>
          </a:xfrm>
          <a:prstGeom prst="rect">
            <a:avLst/>
          </a:prstGeom>
        </p:spPr>
      </p:pic>
      <p:sp>
        <p:nvSpPr>
          <p:cNvPr name="TextBox 13" id="13"/>
          <p:cNvSpPr txBox="true"/>
          <p:nvPr/>
        </p:nvSpPr>
        <p:spPr>
          <a:xfrm rot="0">
            <a:off x="7914990" y="6883900"/>
            <a:ext cx="2691234" cy="1083444"/>
          </a:xfrm>
          <a:prstGeom prst="rect">
            <a:avLst/>
          </a:prstGeom>
        </p:spPr>
        <p:txBody>
          <a:bodyPr anchor="t" rtlCol="false" tIns="0" lIns="0" bIns="0" rIns="0">
            <a:spAutoFit/>
          </a:bodyPr>
          <a:lstStyle/>
          <a:p>
            <a:pPr algn="ctr">
              <a:lnSpc>
                <a:spcPts val="4157"/>
              </a:lnSpc>
            </a:pPr>
            <a:r>
              <a:rPr lang="en-US" sz="4199">
                <a:solidFill>
                  <a:srgbClr val="FFFFFF"/>
                </a:solidFill>
                <a:latin typeface="Chewy"/>
              </a:rPr>
              <a:t>Gantt Project</a:t>
            </a:r>
          </a:p>
        </p:txBody>
      </p:sp>
      <p:sp>
        <p:nvSpPr>
          <p:cNvPr name="TextBox 14" id="14"/>
          <p:cNvSpPr txBox="true"/>
          <p:nvPr/>
        </p:nvSpPr>
        <p:spPr>
          <a:xfrm rot="0">
            <a:off x="12599739" y="3446661"/>
            <a:ext cx="2624780" cy="559629"/>
          </a:xfrm>
          <a:prstGeom prst="rect">
            <a:avLst/>
          </a:prstGeom>
        </p:spPr>
        <p:txBody>
          <a:bodyPr anchor="t" rtlCol="false" tIns="0" lIns="0" bIns="0" rIns="0">
            <a:spAutoFit/>
          </a:bodyPr>
          <a:lstStyle/>
          <a:p>
            <a:pPr algn="ctr">
              <a:lnSpc>
                <a:spcPts val="4158"/>
              </a:lnSpc>
            </a:pPr>
            <a:r>
              <a:rPr lang="en-US" sz="4200">
                <a:solidFill>
                  <a:srgbClr val="FFFFFF"/>
                </a:solidFill>
                <a:latin typeface="Chewy"/>
              </a:rPr>
              <a:t>MySql</a:t>
            </a:r>
          </a:p>
        </p:txBody>
      </p:sp>
      <p:pic>
        <p:nvPicPr>
          <p:cNvPr name="Picture 15" id="15"/>
          <p:cNvPicPr>
            <a:picLocks noChangeAspect="true"/>
          </p:cNvPicPr>
          <p:nvPr/>
        </p:nvPicPr>
        <p:blipFill>
          <a:blip r:embed="rId10"/>
          <a:srcRect l="0" t="0" r="915" b="0"/>
          <a:stretch>
            <a:fillRect/>
          </a:stretch>
        </p:blipFill>
        <p:spPr>
          <a:xfrm flipH="false" flipV="false" rot="0">
            <a:off x="12989139" y="5257729"/>
            <a:ext cx="2001565" cy="2020054"/>
          </a:xfrm>
          <a:prstGeom prst="rect">
            <a:avLst/>
          </a:prstGeom>
        </p:spPr>
      </p:pic>
      <p:sp>
        <p:nvSpPr>
          <p:cNvPr name="TextBox 16" id="16"/>
          <p:cNvSpPr txBox="true"/>
          <p:nvPr/>
        </p:nvSpPr>
        <p:spPr>
          <a:xfrm rot="0">
            <a:off x="12612611" y="7358976"/>
            <a:ext cx="2754620" cy="559689"/>
          </a:xfrm>
          <a:prstGeom prst="rect">
            <a:avLst/>
          </a:prstGeom>
        </p:spPr>
        <p:txBody>
          <a:bodyPr anchor="t" rtlCol="false" tIns="0" lIns="0" bIns="0" rIns="0">
            <a:spAutoFit/>
          </a:bodyPr>
          <a:lstStyle/>
          <a:p>
            <a:pPr algn="ctr">
              <a:lnSpc>
                <a:spcPts val="4157"/>
              </a:lnSpc>
            </a:pPr>
            <a:r>
              <a:rPr lang="en-US" sz="4199">
                <a:solidFill>
                  <a:srgbClr val="FFFFFF"/>
                </a:solidFill>
                <a:latin typeface="Chewy"/>
              </a:rPr>
              <a:t>Google Colab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9378613" y="8248203"/>
            <a:ext cx="612537" cy="0"/>
          </a:xfrm>
          <a:prstGeom prst="line">
            <a:avLst/>
          </a:prstGeom>
          <a:ln cap="rnd" w="38100">
            <a:solidFill>
              <a:srgbClr val="6B002A"/>
            </a:solidFill>
            <a:prstDash val="solid"/>
            <a:headEnd type="none" len="sm" w="sm"/>
            <a:tailEnd type="none" len="sm" w="sm"/>
          </a:ln>
        </p:spPr>
      </p:sp>
      <p:sp>
        <p:nvSpPr>
          <p:cNvPr name="AutoShape 3" id="3"/>
          <p:cNvSpPr/>
          <p:nvPr/>
        </p:nvSpPr>
        <p:spPr>
          <a:xfrm rot="0">
            <a:off x="13274705" y="8250217"/>
            <a:ext cx="376786" cy="0"/>
          </a:xfrm>
          <a:prstGeom prst="line">
            <a:avLst/>
          </a:prstGeom>
          <a:ln cap="rnd" w="38100">
            <a:solidFill>
              <a:srgbClr val="6B002A"/>
            </a:solidFill>
            <a:prstDash val="solid"/>
            <a:headEnd type="none" len="sm" w="sm"/>
            <a:tailEnd type="none" len="sm" w="sm"/>
          </a:ln>
        </p:spPr>
      </p:sp>
      <p:grpSp>
        <p:nvGrpSpPr>
          <p:cNvPr name="Group 4" id="4"/>
          <p:cNvGrpSpPr/>
          <p:nvPr/>
        </p:nvGrpSpPr>
        <p:grpSpPr>
          <a:xfrm rot="0">
            <a:off x="1212957" y="5342917"/>
            <a:ext cx="3328305" cy="1321405"/>
            <a:chOff x="0" y="0"/>
            <a:chExt cx="5077848" cy="2016010"/>
          </a:xfrm>
        </p:grpSpPr>
        <p:sp>
          <p:nvSpPr>
            <p:cNvPr name="Freeform 5" id="5"/>
            <p:cNvSpPr/>
            <p:nvPr/>
          </p:nvSpPr>
          <p:spPr>
            <a:xfrm>
              <a:off x="72390" y="72390"/>
              <a:ext cx="4933068" cy="1871230"/>
            </a:xfrm>
            <a:custGeom>
              <a:avLst/>
              <a:gdLst/>
              <a:ahLst/>
              <a:cxnLst/>
              <a:rect r="r" b="b" t="t" l="l"/>
              <a:pathLst>
                <a:path h="1871230" w="4933068">
                  <a:moveTo>
                    <a:pt x="0" y="0"/>
                  </a:moveTo>
                  <a:lnTo>
                    <a:pt x="4933068" y="0"/>
                  </a:lnTo>
                  <a:lnTo>
                    <a:pt x="4933068" y="1871230"/>
                  </a:lnTo>
                  <a:lnTo>
                    <a:pt x="0" y="1871230"/>
                  </a:lnTo>
                  <a:lnTo>
                    <a:pt x="0" y="0"/>
                  </a:lnTo>
                  <a:close/>
                </a:path>
              </a:pathLst>
            </a:custGeom>
            <a:solidFill>
              <a:srgbClr val="FFFFFF"/>
            </a:solidFill>
          </p:spPr>
        </p:sp>
        <p:sp>
          <p:nvSpPr>
            <p:cNvPr name="Freeform 6" id="6"/>
            <p:cNvSpPr/>
            <p:nvPr/>
          </p:nvSpPr>
          <p:spPr>
            <a:xfrm>
              <a:off x="0" y="0"/>
              <a:ext cx="5077848" cy="2016010"/>
            </a:xfrm>
            <a:custGeom>
              <a:avLst/>
              <a:gdLst/>
              <a:ahLst/>
              <a:cxnLst/>
              <a:rect r="r" b="b" t="t" l="l"/>
              <a:pathLst>
                <a:path h="2016010" w="5077848">
                  <a:moveTo>
                    <a:pt x="4933068" y="1871230"/>
                  </a:moveTo>
                  <a:lnTo>
                    <a:pt x="5077848" y="1871230"/>
                  </a:lnTo>
                  <a:lnTo>
                    <a:pt x="5077848" y="2016010"/>
                  </a:lnTo>
                  <a:lnTo>
                    <a:pt x="4933068" y="2016010"/>
                  </a:lnTo>
                  <a:lnTo>
                    <a:pt x="4933068" y="1871230"/>
                  </a:lnTo>
                  <a:close/>
                  <a:moveTo>
                    <a:pt x="0" y="144780"/>
                  </a:moveTo>
                  <a:lnTo>
                    <a:pt x="144780" y="144780"/>
                  </a:lnTo>
                  <a:lnTo>
                    <a:pt x="144780" y="1871230"/>
                  </a:lnTo>
                  <a:lnTo>
                    <a:pt x="0" y="1871230"/>
                  </a:lnTo>
                  <a:lnTo>
                    <a:pt x="0" y="144780"/>
                  </a:lnTo>
                  <a:close/>
                  <a:moveTo>
                    <a:pt x="0" y="1871230"/>
                  </a:moveTo>
                  <a:lnTo>
                    <a:pt x="144780" y="1871230"/>
                  </a:lnTo>
                  <a:lnTo>
                    <a:pt x="144780" y="2016010"/>
                  </a:lnTo>
                  <a:lnTo>
                    <a:pt x="0" y="2016010"/>
                  </a:lnTo>
                  <a:lnTo>
                    <a:pt x="0" y="1871230"/>
                  </a:lnTo>
                  <a:close/>
                  <a:moveTo>
                    <a:pt x="4933068" y="144780"/>
                  </a:moveTo>
                  <a:lnTo>
                    <a:pt x="5077848" y="144780"/>
                  </a:lnTo>
                  <a:lnTo>
                    <a:pt x="5077848" y="1871230"/>
                  </a:lnTo>
                  <a:lnTo>
                    <a:pt x="4933068" y="1871230"/>
                  </a:lnTo>
                  <a:lnTo>
                    <a:pt x="4933068" y="144780"/>
                  </a:lnTo>
                  <a:close/>
                  <a:moveTo>
                    <a:pt x="144780" y="1871230"/>
                  </a:moveTo>
                  <a:lnTo>
                    <a:pt x="4933068" y="1871230"/>
                  </a:lnTo>
                  <a:lnTo>
                    <a:pt x="4933068" y="2016010"/>
                  </a:lnTo>
                  <a:lnTo>
                    <a:pt x="144780" y="2016010"/>
                  </a:lnTo>
                  <a:lnTo>
                    <a:pt x="144780" y="1871230"/>
                  </a:lnTo>
                  <a:close/>
                  <a:moveTo>
                    <a:pt x="4933068" y="0"/>
                  </a:moveTo>
                  <a:lnTo>
                    <a:pt x="5077848" y="0"/>
                  </a:lnTo>
                  <a:lnTo>
                    <a:pt x="5077848" y="144780"/>
                  </a:lnTo>
                  <a:lnTo>
                    <a:pt x="4933068" y="144780"/>
                  </a:lnTo>
                  <a:lnTo>
                    <a:pt x="4933068" y="0"/>
                  </a:lnTo>
                  <a:close/>
                  <a:moveTo>
                    <a:pt x="0" y="0"/>
                  </a:moveTo>
                  <a:lnTo>
                    <a:pt x="144780" y="0"/>
                  </a:lnTo>
                  <a:lnTo>
                    <a:pt x="144780" y="144780"/>
                  </a:lnTo>
                  <a:lnTo>
                    <a:pt x="0" y="144780"/>
                  </a:lnTo>
                  <a:lnTo>
                    <a:pt x="0" y="0"/>
                  </a:lnTo>
                  <a:close/>
                  <a:moveTo>
                    <a:pt x="144780" y="0"/>
                  </a:moveTo>
                  <a:lnTo>
                    <a:pt x="4933068" y="0"/>
                  </a:lnTo>
                  <a:lnTo>
                    <a:pt x="4933068" y="144780"/>
                  </a:lnTo>
                  <a:lnTo>
                    <a:pt x="144780" y="144780"/>
                  </a:lnTo>
                  <a:lnTo>
                    <a:pt x="144780" y="0"/>
                  </a:lnTo>
                  <a:close/>
                </a:path>
              </a:pathLst>
            </a:custGeom>
            <a:solidFill>
              <a:srgbClr val="6B002A"/>
            </a:solidFill>
          </p:spPr>
        </p:sp>
      </p:grpSp>
      <p:grpSp>
        <p:nvGrpSpPr>
          <p:cNvPr name="Group 7" id="7"/>
          <p:cNvGrpSpPr/>
          <p:nvPr/>
        </p:nvGrpSpPr>
        <p:grpSpPr>
          <a:xfrm rot="0">
            <a:off x="6057594" y="2002322"/>
            <a:ext cx="3423885" cy="3340595"/>
            <a:chOff x="0" y="0"/>
            <a:chExt cx="4565181" cy="4454126"/>
          </a:xfrm>
        </p:grpSpPr>
        <p:grpSp>
          <p:nvGrpSpPr>
            <p:cNvPr name="Group 8" id="8"/>
            <p:cNvGrpSpPr/>
            <p:nvPr/>
          </p:nvGrpSpPr>
          <p:grpSpPr>
            <a:xfrm rot="0">
              <a:off x="0" y="0"/>
              <a:ext cx="4565181" cy="4454126"/>
              <a:chOff x="0" y="0"/>
              <a:chExt cx="1913890" cy="1867332"/>
            </a:xfrm>
          </p:grpSpPr>
          <p:sp>
            <p:nvSpPr>
              <p:cNvPr name="Freeform 9" id="9"/>
              <p:cNvSpPr/>
              <p:nvPr/>
            </p:nvSpPr>
            <p:spPr>
              <a:xfrm>
                <a:off x="0" y="0"/>
                <a:ext cx="1913890" cy="1867332"/>
              </a:xfrm>
              <a:custGeom>
                <a:avLst/>
                <a:gdLst/>
                <a:ahLst/>
                <a:cxnLst/>
                <a:rect r="r" b="b" t="t" l="l"/>
                <a:pathLst>
                  <a:path h="1867332" w="1913890">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8C52FF"/>
              </a:solidFill>
            </p:spPr>
          </p:sp>
        </p:grpSp>
        <p:grpSp>
          <p:nvGrpSpPr>
            <p:cNvPr name="Group 10" id="10"/>
            <p:cNvGrpSpPr/>
            <p:nvPr/>
          </p:nvGrpSpPr>
          <p:grpSpPr>
            <a:xfrm rot="0">
              <a:off x="135850" y="114651"/>
              <a:ext cx="4293481" cy="4224823"/>
              <a:chOff x="0" y="0"/>
              <a:chExt cx="1913890" cy="1883285"/>
            </a:xfrm>
          </p:grpSpPr>
          <p:sp>
            <p:nvSpPr>
              <p:cNvPr name="Freeform 11" id="11"/>
              <p:cNvSpPr/>
              <p:nvPr/>
            </p:nvSpPr>
            <p:spPr>
              <a:xfrm>
                <a:off x="0" y="0"/>
                <a:ext cx="1913890" cy="1883284"/>
              </a:xfrm>
              <a:custGeom>
                <a:avLst/>
                <a:gdLst/>
                <a:ahLst/>
                <a:cxnLst/>
                <a:rect r="r" b="b" t="t" l="l"/>
                <a:pathLst>
                  <a:path h="1883284" w="1913890">
                    <a:moveTo>
                      <a:pt x="0" y="0"/>
                    </a:moveTo>
                    <a:lnTo>
                      <a:pt x="1913890" y="0"/>
                    </a:lnTo>
                    <a:lnTo>
                      <a:pt x="1913890" y="1883284"/>
                    </a:lnTo>
                    <a:lnTo>
                      <a:pt x="0" y="1883284"/>
                    </a:lnTo>
                    <a:close/>
                  </a:path>
                </a:pathLst>
              </a:custGeom>
              <a:solidFill>
                <a:srgbClr val="EDECED"/>
              </a:solidFill>
            </p:spPr>
          </p:sp>
        </p:grpSp>
      </p:grpSp>
      <p:sp>
        <p:nvSpPr>
          <p:cNvPr name="AutoShape 12" id="12"/>
          <p:cNvSpPr/>
          <p:nvPr/>
        </p:nvSpPr>
        <p:spPr>
          <a:xfrm rot="-56742">
            <a:off x="4541640" y="6002981"/>
            <a:ext cx="660922" cy="0"/>
          </a:xfrm>
          <a:prstGeom prst="line">
            <a:avLst/>
          </a:prstGeom>
          <a:ln cap="rnd" w="47625">
            <a:solidFill>
              <a:srgbClr val="6B002A"/>
            </a:solidFill>
            <a:prstDash val="solid"/>
            <a:headEnd type="none" len="sm" w="sm"/>
            <a:tailEnd type="none" len="sm" w="sm"/>
          </a:ln>
        </p:spPr>
      </p:sp>
      <p:sp>
        <p:nvSpPr>
          <p:cNvPr name="AutoShape 13" id="13"/>
          <p:cNvSpPr/>
          <p:nvPr/>
        </p:nvSpPr>
        <p:spPr>
          <a:xfrm rot="-2283906">
            <a:off x="5003513" y="5648535"/>
            <a:ext cx="1198891" cy="0"/>
          </a:xfrm>
          <a:prstGeom prst="line">
            <a:avLst/>
          </a:prstGeom>
          <a:ln cap="rnd" w="47625">
            <a:solidFill>
              <a:srgbClr val="6B002A"/>
            </a:solidFill>
            <a:prstDash val="solid"/>
            <a:headEnd type="none" len="sm" w="sm"/>
            <a:tailEnd type="none" len="sm" w="sm"/>
          </a:ln>
        </p:spPr>
      </p:sp>
      <p:sp>
        <p:nvSpPr>
          <p:cNvPr name="AutoShape 14" id="14"/>
          <p:cNvSpPr/>
          <p:nvPr/>
        </p:nvSpPr>
        <p:spPr>
          <a:xfrm rot="1979140">
            <a:off x="5035633" y="6300208"/>
            <a:ext cx="1119265" cy="0"/>
          </a:xfrm>
          <a:prstGeom prst="line">
            <a:avLst/>
          </a:prstGeom>
          <a:ln cap="rnd" w="47625">
            <a:solidFill>
              <a:srgbClr val="6B002A"/>
            </a:solidFill>
            <a:prstDash val="solid"/>
            <a:headEnd type="none" len="sm" w="sm"/>
            <a:tailEnd type="none" len="sm" w="sm"/>
          </a:ln>
        </p:spPr>
      </p:sp>
      <p:sp>
        <p:nvSpPr>
          <p:cNvPr name="AutoShape 15" id="15"/>
          <p:cNvSpPr/>
          <p:nvPr/>
        </p:nvSpPr>
        <p:spPr>
          <a:xfrm rot="82211">
            <a:off x="9474332" y="3653117"/>
            <a:ext cx="376551" cy="0"/>
          </a:xfrm>
          <a:prstGeom prst="line">
            <a:avLst/>
          </a:prstGeom>
          <a:ln cap="rnd" w="38100">
            <a:solidFill>
              <a:srgbClr val="6B002A"/>
            </a:solidFill>
            <a:prstDash val="solid"/>
            <a:headEnd type="none" len="sm" w="sm"/>
            <a:tailEnd type="none" len="sm" w="sm"/>
          </a:ln>
        </p:spPr>
      </p:sp>
      <p:sp>
        <p:nvSpPr>
          <p:cNvPr name="AutoShape 16" id="16"/>
          <p:cNvSpPr/>
          <p:nvPr/>
        </p:nvSpPr>
        <p:spPr>
          <a:xfrm rot="-17956">
            <a:off x="13274711" y="3654738"/>
            <a:ext cx="447434" cy="0"/>
          </a:xfrm>
          <a:prstGeom prst="line">
            <a:avLst/>
          </a:prstGeom>
          <a:ln cap="rnd" w="38100">
            <a:solidFill>
              <a:srgbClr val="6B002A"/>
            </a:solidFill>
            <a:prstDash val="solid"/>
            <a:headEnd type="none" len="sm" w="sm"/>
            <a:tailEnd type="none" len="sm" w="sm"/>
          </a:ln>
        </p:spPr>
      </p:sp>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83019" y="6994226"/>
            <a:ext cx="2588182" cy="2588182"/>
          </a:xfrm>
          <a:prstGeom prst="rect">
            <a:avLst/>
          </a:prstGeom>
        </p:spPr>
      </p:pic>
      <p:sp>
        <p:nvSpPr>
          <p:cNvPr name="TextBox 18" id="18"/>
          <p:cNvSpPr txBox="true"/>
          <p:nvPr/>
        </p:nvSpPr>
        <p:spPr>
          <a:xfrm rot="0">
            <a:off x="1424213" y="5696212"/>
            <a:ext cx="2905794" cy="548141"/>
          </a:xfrm>
          <a:prstGeom prst="rect">
            <a:avLst/>
          </a:prstGeom>
        </p:spPr>
        <p:txBody>
          <a:bodyPr anchor="t" rtlCol="false" tIns="0" lIns="0" bIns="0" rIns="0">
            <a:spAutoFit/>
          </a:bodyPr>
          <a:lstStyle/>
          <a:p>
            <a:pPr algn="ctr">
              <a:lnSpc>
                <a:spcPts val="4437"/>
              </a:lnSpc>
            </a:pPr>
            <a:r>
              <a:rPr lang="en-US" sz="3169">
                <a:solidFill>
                  <a:srgbClr val="6B002A"/>
                </a:solidFill>
                <a:latin typeface="Playfair Display Black"/>
              </a:rPr>
              <a:t>PROJET</a:t>
            </a:r>
          </a:p>
        </p:txBody>
      </p:sp>
      <p:sp>
        <p:nvSpPr>
          <p:cNvPr name="TextBox 19" id="19"/>
          <p:cNvSpPr txBox="true"/>
          <p:nvPr/>
        </p:nvSpPr>
        <p:spPr>
          <a:xfrm rot="0">
            <a:off x="6344132" y="3147449"/>
            <a:ext cx="2850809" cy="1002717"/>
          </a:xfrm>
          <a:prstGeom prst="rect">
            <a:avLst/>
          </a:prstGeom>
        </p:spPr>
        <p:txBody>
          <a:bodyPr anchor="t" rtlCol="false" tIns="0" lIns="0" bIns="0" rIns="0">
            <a:spAutoFit/>
          </a:bodyPr>
          <a:lstStyle/>
          <a:p>
            <a:pPr algn="ctr">
              <a:lnSpc>
                <a:spcPts val="4057"/>
              </a:lnSpc>
            </a:pPr>
            <a:r>
              <a:rPr lang="en-US" sz="2897">
                <a:solidFill>
                  <a:srgbClr val="6B002A"/>
                </a:solidFill>
                <a:latin typeface="Poppins Bold"/>
              </a:rPr>
              <a:t>Analyse et prépartion</a:t>
            </a:r>
          </a:p>
        </p:txBody>
      </p:sp>
      <p:grpSp>
        <p:nvGrpSpPr>
          <p:cNvPr name="Group 20" id="20"/>
          <p:cNvGrpSpPr/>
          <p:nvPr/>
        </p:nvGrpSpPr>
        <p:grpSpPr>
          <a:xfrm rot="0">
            <a:off x="9850592" y="1983575"/>
            <a:ext cx="3423885" cy="3340595"/>
            <a:chOff x="0" y="0"/>
            <a:chExt cx="4565181" cy="4454126"/>
          </a:xfrm>
        </p:grpSpPr>
        <p:grpSp>
          <p:nvGrpSpPr>
            <p:cNvPr name="Group 21" id="21"/>
            <p:cNvGrpSpPr/>
            <p:nvPr/>
          </p:nvGrpSpPr>
          <p:grpSpPr>
            <a:xfrm rot="0">
              <a:off x="0" y="0"/>
              <a:ext cx="4565181" cy="4454126"/>
              <a:chOff x="0" y="0"/>
              <a:chExt cx="1913890" cy="1867332"/>
            </a:xfrm>
          </p:grpSpPr>
          <p:sp>
            <p:nvSpPr>
              <p:cNvPr name="Freeform 22" id="22"/>
              <p:cNvSpPr/>
              <p:nvPr/>
            </p:nvSpPr>
            <p:spPr>
              <a:xfrm>
                <a:off x="0" y="0"/>
                <a:ext cx="1913890" cy="1867332"/>
              </a:xfrm>
              <a:custGeom>
                <a:avLst/>
                <a:gdLst/>
                <a:ahLst/>
                <a:cxnLst/>
                <a:rect r="r" b="b" t="t" l="l"/>
                <a:pathLst>
                  <a:path h="1867332" w="1913890">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8C52FF"/>
              </a:solidFill>
            </p:spPr>
          </p:sp>
        </p:grpSp>
        <p:grpSp>
          <p:nvGrpSpPr>
            <p:cNvPr name="Group 23" id="23"/>
            <p:cNvGrpSpPr/>
            <p:nvPr/>
          </p:nvGrpSpPr>
          <p:grpSpPr>
            <a:xfrm rot="0">
              <a:off x="135850" y="114651"/>
              <a:ext cx="4293481" cy="4224823"/>
              <a:chOff x="0" y="0"/>
              <a:chExt cx="1913890" cy="1883285"/>
            </a:xfrm>
          </p:grpSpPr>
          <p:sp>
            <p:nvSpPr>
              <p:cNvPr name="Freeform 24" id="24"/>
              <p:cNvSpPr/>
              <p:nvPr/>
            </p:nvSpPr>
            <p:spPr>
              <a:xfrm>
                <a:off x="0" y="0"/>
                <a:ext cx="1913890" cy="1883284"/>
              </a:xfrm>
              <a:custGeom>
                <a:avLst/>
                <a:gdLst/>
                <a:ahLst/>
                <a:cxnLst/>
                <a:rect r="r" b="b" t="t" l="l"/>
                <a:pathLst>
                  <a:path h="1883284" w="1913890">
                    <a:moveTo>
                      <a:pt x="0" y="0"/>
                    </a:moveTo>
                    <a:lnTo>
                      <a:pt x="1913890" y="0"/>
                    </a:lnTo>
                    <a:lnTo>
                      <a:pt x="1913890" y="1883284"/>
                    </a:lnTo>
                    <a:lnTo>
                      <a:pt x="0" y="1883284"/>
                    </a:lnTo>
                    <a:close/>
                  </a:path>
                </a:pathLst>
              </a:custGeom>
              <a:solidFill>
                <a:srgbClr val="EDECED"/>
              </a:solidFill>
            </p:spPr>
          </p:sp>
        </p:grpSp>
      </p:grpSp>
      <p:sp>
        <p:nvSpPr>
          <p:cNvPr name="TextBox 25" id="25"/>
          <p:cNvSpPr txBox="true"/>
          <p:nvPr/>
        </p:nvSpPr>
        <p:spPr>
          <a:xfrm rot="0">
            <a:off x="10200586" y="3147449"/>
            <a:ext cx="2724371" cy="1002717"/>
          </a:xfrm>
          <a:prstGeom prst="rect">
            <a:avLst/>
          </a:prstGeom>
        </p:spPr>
        <p:txBody>
          <a:bodyPr anchor="t" rtlCol="false" tIns="0" lIns="0" bIns="0" rIns="0">
            <a:spAutoFit/>
          </a:bodyPr>
          <a:lstStyle/>
          <a:p>
            <a:pPr algn="ctr">
              <a:lnSpc>
                <a:spcPts val="4057"/>
              </a:lnSpc>
            </a:pPr>
            <a:r>
              <a:rPr lang="en-US" sz="2897">
                <a:solidFill>
                  <a:srgbClr val="6B002A"/>
                </a:solidFill>
                <a:latin typeface="Poppins Bold"/>
              </a:rPr>
              <a:t>Définition des objectifs</a:t>
            </a:r>
          </a:p>
        </p:txBody>
      </p:sp>
      <p:grpSp>
        <p:nvGrpSpPr>
          <p:cNvPr name="Group 26" id="26"/>
          <p:cNvGrpSpPr/>
          <p:nvPr/>
        </p:nvGrpSpPr>
        <p:grpSpPr>
          <a:xfrm rot="0">
            <a:off x="13722142" y="2002322"/>
            <a:ext cx="3423885" cy="3340595"/>
            <a:chOff x="0" y="0"/>
            <a:chExt cx="4565181" cy="4454126"/>
          </a:xfrm>
        </p:grpSpPr>
        <p:grpSp>
          <p:nvGrpSpPr>
            <p:cNvPr name="Group 27" id="27"/>
            <p:cNvGrpSpPr/>
            <p:nvPr/>
          </p:nvGrpSpPr>
          <p:grpSpPr>
            <a:xfrm rot="0">
              <a:off x="0" y="0"/>
              <a:ext cx="4565181" cy="4454126"/>
              <a:chOff x="0" y="0"/>
              <a:chExt cx="1913890" cy="1867332"/>
            </a:xfrm>
          </p:grpSpPr>
          <p:sp>
            <p:nvSpPr>
              <p:cNvPr name="Freeform 28" id="28"/>
              <p:cNvSpPr/>
              <p:nvPr/>
            </p:nvSpPr>
            <p:spPr>
              <a:xfrm>
                <a:off x="0" y="0"/>
                <a:ext cx="1913890" cy="1867332"/>
              </a:xfrm>
              <a:custGeom>
                <a:avLst/>
                <a:gdLst/>
                <a:ahLst/>
                <a:cxnLst/>
                <a:rect r="r" b="b" t="t" l="l"/>
                <a:pathLst>
                  <a:path h="1867332" w="1913890">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8C52FF"/>
              </a:solidFill>
            </p:spPr>
          </p:sp>
        </p:grpSp>
        <p:grpSp>
          <p:nvGrpSpPr>
            <p:cNvPr name="Group 29" id="29"/>
            <p:cNvGrpSpPr/>
            <p:nvPr/>
          </p:nvGrpSpPr>
          <p:grpSpPr>
            <a:xfrm rot="0">
              <a:off x="135850" y="114651"/>
              <a:ext cx="4293481" cy="4224823"/>
              <a:chOff x="0" y="0"/>
              <a:chExt cx="1913890" cy="1883285"/>
            </a:xfrm>
          </p:grpSpPr>
          <p:sp>
            <p:nvSpPr>
              <p:cNvPr name="Freeform 30" id="30"/>
              <p:cNvSpPr/>
              <p:nvPr/>
            </p:nvSpPr>
            <p:spPr>
              <a:xfrm>
                <a:off x="0" y="0"/>
                <a:ext cx="1913890" cy="1883284"/>
              </a:xfrm>
              <a:custGeom>
                <a:avLst/>
                <a:gdLst/>
                <a:ahLst/>
                <a:cxnLst/>
                <a:rect r="r" b="b" t="t" l="l"/>
                <a:pathLst>
                  <a:path h="1883284" w="1913890">
                    <a:moveTo>
                      <a:pt x="0" y="0"/>
                    </a:moveTo>
                    <a:lnTo>
                      <a:pt x="1913890" y="0"/>
                    </a:lnTo>
                    <a:lnTo>
                      <a:pt x="1913890" y="1883284"/>
                    </a:lnTo>
                    <a:lnTo>
                      <a:pt x="0" y="1883284"/>
                    </a:lnTo>
                    <a:close/>
                  </a:path>
                </a:pathLst>
              </a:custGeom>
              <a:solidFill>
                <a:srgbClr val="EDECED"/>
              </a:solidFill>
            </p:spPr>
          </p:sp>
        </p:grpSp>
      </p:grpSp>
      <p:sp>
        <p:nvSpPr>
          <p:cNvPr name="TextBox 31" id="31"/>
          <p:cNvSpPr txBox="true"/>
          <p:nvPr/>
        </p:nvSpPr>
        <p:spPr>
          <a:xfrm rot="0">
            <a:off x="13857821" y="3147449"/>
            <a:ext cx="2996370" cy="1002717"/>
          </a:xfrm>
          <a:prstGeom prst="rect">
            <a:avLst/>
          </a:prstGeom>
        </p:spPr>
        <p:txBody>
          <a:bodyPr anchor="t" rtlCol="false" tIns="0" lIns="0" bIns="0" rIns="0">
            <a:spAutoFit/>
          </a:bodyPr>
          <a:lstStyle/>
          <a:p>
            <a:pPr algn="ctr">
              <a:lnSpc>
                <a:spcPts val="4057"/>
              </a:lnSpc>
            </a:pPr>
            <a:r>
              <a:rPr lang="en-US" sz="2897">
                <a:solidFill>
                  <a:srgbClr val="6B002A"/>
                </a:solidFill>
                <a:latin typeface="Poppins Bold"/>
              </a:rPr>
              <a:t>Rédaction rapports  </a:t>
            </a:r>
          </a:p>
        </p:txBody>
      </p:sp>
      <p:grpSp>
        <p:nvGrpSpPr>
          <p:cNvPr name="Group 32" id="32"/>
          <p:cNvGrpSpPr/>
          <p:nvPr/>
        </p:nvGrpSpPr>
        <p:grpSpPr>
          <a:xfrm rot="0">
            <a:off x="6050044" y="6598970"/>
            <a:ext cx="3423885" cy="3340595"/>
            <a:chOff x="0" y="0"/>
            <a:chExt cx="4565181" cy="4454126"/>
          </a:xfrm>
        </p:grpSpPr>
        <p:grpSp>
          <p:nvGrpSpPr>
            <p:cNvPr name="Group 33" id="33"/>
            <p:cNvGrpSpPr/>
            <p:nvPr/>
          </p:nvGrpSpPr>
          <p:grpSpPr>
            <a:xfrm rot="0">
              <a:off x="0" y="0"/>
              <a:ext cx="4565181" cy="4454126"/>
              <a:chOff x="0" y="0"/>
              <a:chExt cx="1913890" cy="1867332"/>
            </a:xfrm>
          </p:grpSpPr>
          <p:sp>
            <p:nvSpPr>
              <p:cNvPr name="Freeform 34" id="34"/>
              <p:cNvSpPr/>
              <p:nvPr/>
            </p:nvSpPr>
            <p:spPr>
              <a:xfrm>
                <a:off x="0" y="0"/>
                <a:ext cx="1913890" cy="1867332"/>
              </a:xfrm>
              <a:custGeom>
                <a:avLst/>
                <a:gdLst/>
                <a:ahLst/>
                <a:cxnLst/>
                <a:rect r="r" b="b" t="t" l="l"/>
                <a:pathLst>
                  <a:path h="1867332" w="1913890">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8C52FF"/>
              </a:solidFill>
            </p:spPr>
          </p:sp>
        </p:grpSp>
        <p:grpSp>
          <p:nvGrpSpPr>
            <p:cNvPr name="Group 35" id="35"/>
            <p:cNvGrpSpPr/>
            <p:nvPr/>
          </p:nvGrpSpPr>
          <p:grpSpPr>
            <a:xfrm rot="0">
              <a:off x="135850" y="114651"/>
              <a:ext cx="4293481" cy="4224823"/>
              <a:chOff x="0" y="0"/>
              <a:chExt cx="1913890" cy="1883285"/>
            </a:xfrm>
          </p:grpSpPr>
          <p:sp>
            <p:nvSpPr>
              <p:cNvPr name="Freeform 36" id="36"/>
              <p:cNvSpPr/>
              <p:nvPr/>
            </p:nvSpPr>
            <p:spPr>
              <a:xfrm>
                <a:off x="0" y="0"/>
                <a:ext cx="1913890" cy="1883284"/>
              </a:xfrm>
              <a:custGeom>
                <a:avLst/>
                <a:gdLst/>
                <a:ahLst/>
                <a:cxnLst/>
                <a:rect r="r" b="b" t="t" l="l"/>
                <a:pathLst>
                  <a:path h="1883284" w="1913890">
                    <a:moveTo>
                      <a:pt x="0" y="0"/>
                    </a:moveTo>
                    <a:lnTo>
                      <a:pt x="1913890" y="0"/>
                    </a:lnTo>
                    <a:lnTo>
                      <a:pt x="1913890" y="1883284"/>
                    </a:lnTo>
                    <a:lnTo>
                      <a:pt x="0" y="1883284"/>
                    </a:lnTo>
                    <a:close/>
                  </a:path>
                </a:pathLst>
              </a:custGeom>
              <a:solidFill>
                <a:srgbClr val="EDECED"/>
              </a:solidFill>
            </p:spPr>
          </p:sp>
        </p:grpSp>
      </p:grpSp>
      <p:sp>
        <p:nvSpPr>
          <p:cNvPr name="TextBox 37" id="37"/>
          <p:cNvSpPr txBox="true"/>
          <p:nvPr/>
        </p:nvSpPr>
        <p:spPr>
          <a:xfrm rot="0">
            <a:off x="6216861" y="7763146"/>
            <a:ext cx="3105352" cy="1002717"/>
          </a:xfrm>
          <a:prstGeom prst="rect">
            <a:avLst/>
          </a:prstGeom>
        </p:spPr>
        <p:txBody>
          <a:bodyPr anchor="t" rtlCol="false" tIns="0" lIns="0" bIns="0" rIns="0">
            <a:spAutoFit/>
          </a:bodyPr>
          <a:lstStyle/>
          <a:p>
            <a:pPr algn="ctr">
              <a:lnSpc>
                <a:spcPts val="4057"/>
              </a:lnSpc>
            </a:pPr>
            <a:r>
              <a:rPr lang="en-US" sz="2897">
                <a:solidFill>
                  <a:srgbClr val="6B002A"/>
                </a:solidFill>
                <a:latin typeface="Poppins Bold"/>
              </a:rPr>
              <a:t>Recherche et documentation</a:t>
            </a:r>
          </a:p>
        </p:txBody>
      </p:sp>
      <p:grpSp>
        <p:nvGrpSpPr>
          <p:cNvPr name="Group 38" id="38"/>
          <p:cNvGrpSpPr/>
          <p:nvPr/>
        </p:nvGrpSpPr>
        <p:grpSpPr>
          <a:xfrm rot="0">
            <a:off x="9851284" y="6598970"/>
            <a:ext cx="3423885" cy="3340595"/>
            <a:chOff x="0" y="0"/>
            <a:chExt cx="4565181" cy="4454126"/>
          </a:xfrm>
        </p:grpSpPr>
        <p:grpSp>
          <p:nvGrpSpPr>
            <p:cNvPr name="Group 39" id="39"/>
            <p:cNvGrpSpPr/>
            <p:nvPr/>
          </p:nvGrpSpPr>
          <p:grpSpPr>
            <a:xfrm rot="0">
              <a:off x="0" y="0"/>
              <a:ext cx="4565181" cy="4454126"/>
              <a:chOff x="0" y="0"/>
              <a:chExt cx="1913890" cy="1867332"/>
            </a:xfrm>
          </p:grpSpPr>
          <p:sp>
            <p:nvSpPr>
              <p:cNvPr name="Freeform 40" id="40"/>
              <p:cNvSpPr/>
              <p:nvPr/>
            </p:nvSpPr>
            <p:spPr>
              <a:xfrm>
                <a:off x="0" y="0"/>
                <a:ext cx="1913890" cy="1867332"/>
              </a:xfrm>
              <a:custGeom>
                <a:avLst/>
                <a:gdLst/>
                <a:ahLst/>
                <a:cxnLst/>
                <a:rect r="r" b="b" t="t" l="l"/>
                <a:pathLst>
                  <a:path h="1867332" w="1913890">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8C52FF"/>
              </a:solidFill>
            </p:spPr>
          </p:sp>
        </p:grpSp>
        <p:grpSp>
          <p:nvGrpSpPr>
            <p:cNvPr name="Group 41" id="41"/>
            <p:cNvGrpSpPr/>
            <p:nvPr/>
          </p:nvGrpSpPr>
          <p:grpSpPr>
            <a:xfrm rot="0">
              <a:off x="135850" y="114651"/>
              <a:ext cx="4293481" cy="4224823"/>
              <a:chOff x="0" y="0"/>
              <a:chExt cx="1913890" cy="1883285"/>
            </a:xfrm>
          </p:grpSpPr>
          <p:sp>
            <p:nvSpPr>
              <p:cNvPr name="Freeform 42" id="42"/>
              <p:cNvSpPr/>
              <p:nvPr/>
            </p:nvSpPr>
            <p:spPr>
              <a:xfrm>
                <a:off x="0" y="0"/>
                <a:ext cx="1913890" cy="1883284"/>
              </a:xfrm>
              <a:custGeom>
                <a:avLst/>
                <a:gdLst/>
                <a:ahLst/>
                <a:cxnLst/>
                <a:rect r="r" b="b" t="t" l="l"/>
                <a:pathLst>
                  <a:path h="1883284" w="1913890">
                    <a:moveTo>
                      <a:pt x="0" y="0"/>
                    </a:moveTo>
                    <a:lnTo>
                      <a:pt x="1913890" y="0"/>
                    </a:lnTo>
                    <a:lnTo>
                      <a:pt x="1913890" y="1883284"/>
                    </a:lnTo>
                    <a:lnTo>
                      <a:pt x="0" y="1883284"/>
                    </a:lnTo>
                    <a:close/>
                  </a:path>
                </a:pathLst>
              </a:custGeom>
              <a:solidFill>
                <a:srgbClr val="EDECED"/>
              </a:solidFill>
            </p:spPr>
          </p:sp>
        </p:grpSp>
      </p:grpSp>
      <p:sp>
        <p:nvSpPr>
          <p:cNvPr name="TextBox 43" id="43"/>
          <p:cNvSpPr txBox="true"/>
          <p:nvPr/>
        </p:nvSpPr>
        <p:spPr>
          <a:xfrm rot="0">
            <a:off x="10153523" y="8001271"/>
            <a:ext cx="2818496" cy="488367"/>
          </a:xfrm>
          <a:prstGeom prst="rect">
            <a:avLst/>
          </a:prstGeom>
        </p:spPr>
        <p:txBody>
          <a:bodyPr anchor="t" rtlCol="false" tIns="0" lIns="0" bIns="0" rIns="0">
            <a:spAutoFit/>
          </a:bodyPr>
          <a:lstStyle/>
          <a:p>
            <a:pPr algn="ctr">
              <a:lnSpc>
                <a:spcPts val="4057"/>
              </a:lnSpc>
            </a:pPr>
            <a:r>
              <a:rPr lang="en-US" sz="2897">
                <a:solidFill>
                  <a:srgbClr val="6B002A"/>
                </a:solidFill>
                <a:latin typeface="Poppins Bold"/>
              </a:rPr>
              <a:t>Conception</a:t>
            </a:r>
          </a:p>
        </p:txBody>
      </p:sp>
      <p:grpSp>
        <p:nvGrpSpPr>
          <p:cNvPr name="Group 44" id="44"/>
          <p:cNvGrpSpPr/>
          <p:nvPr/>
        </p:nvGrpSpPr>
        <p:grpSpPr>
          <a:xfrm rot="0">
            <a:off x="13644063" y="6579920"/>
            <a:ext cx="3423885" cy="3340595"/>
            <a:chOff x="0" y="0"/>
            <a:chExt cx="4565181" cy="4454126"/>
          </a:xfrm>
        </p:grpSpPr>
        <p:grpSp>
          <p:nvGrpSpPr>
            <p:cNvPr name="Group 45" id="45"/>
            <p:cNvGrpSpPr/>
            <p:nvPr/>
          </p:nvGrpSpPr>
          <p:grpSpPr>
            <a:xfrm rot="0">
              <a:off x="0" y="0"/>
              <a:ext cx="4565181" cy="4454126"/>
              <a:chOff x="0" y="0"/>
              <a:chExt cx="1913890" cy="1867332"/>
            </a:xfrm>
          </p:grpSpPr>
          <p:sp>
            <p:nvSpPr>
              <p:cNvPr name="Freeform 46" id="46"/>
              <p:cNvSpPr/>
              <p:nvPr/>
            </p:nvSpPr>
            <p:spPr>
              <a:xfrm>
                <a:off x="0" y="0"/>
                <a:ext cx="1913890" cy="1867332"/>
              </a:xfrm>
              <a:custGeom>
                <a:avLst/>
                <a:gdLst/>
                <a:ahLst/>
                <a:cxnLst/>
                <a:rect r="r" b="b" t="t" l="l"/>
                <a:pathLst>
                  <a:path h="1867332" w="1913890">
                    <a:moveTo>
                      <a:pt x="0" y="0"/>
                    </a:moveTo>
                    <a:lnTo>
                      <a:pt x="0" y="1867332"/>
                    </a:lnTo>
                    <a:lnTo>
                      <a:pt x="1913890" y="1867332"/>
                    </a:lnTo>
                    <a:lnTo>
                      <a:pt x="1913890" y="0"/>
                    </a:lnTo>
                    <a:lnTo>
                      <a:pt x="0" y="0"/>
                    </a:lnTo>
                    <a:close/>
                    <a:moveTo>
                      <a:pt x="1852930" y="1806372"/>
                    </a:moveTo>
                    <a:lnTo>
                      <a:pt x="59690" y="1806372"/>
                    </a:lnTo>
                    <a:lnTo>
                      <a:pt x="59690" y="59690"/>
                    </a:lnTo>
                    <a:lnTo>
                      <a:pt x="1852930" y="59690"/>
                    </a:lnTo>
                    <a:lnTo>
                      <a:pt x="1852930" y="1806372"/>
                    </a:lnTo>
                    <a:close/>
                  </a:path>
                </a:pathLst>
              </a:custGeom>
              <a:solidFill>
                <a:srgbClr val="8C52FF"/>
              </a:solidFill>
            </p:spPr>
          </p:sp>
        </p:grpSp>
        <p:grpSp>
          <p:nvGrpSpPr>
            <p:cNvPr name="Group 47" id="47"/>
            <p:cNvGrpSpPr/>
            <p:nvPr/>
          </p:nvGrpSpPr>
          <p:grpSpPr>
            <a:xfrm rot="0">
              <a:off x="135850" y="114651"/>
              <a:ext cx="4293481" cy="4224823"/>
              <a:chOff x="0" y="0"/>
              <a:chExt cx="1913890" cy="1883285"/>
            </a:xfrm>
          </p:grpSpPr>
          <p:sp>
            <p:nvSpPr>
              <p:cNvPr name="Freeform 48" id="48"/>
              <p:cNvSpPr/>
              <p:nvPr/>
            </p:nvSpPr>
            <p:spPr>
              <a:xfrm>
                <a:off x="0" y="0"/>
                <a:ext cx="1913890" cy="1883284"/>
              </a:xfrm>
              <a:custGeom>
                <a:avLst/>
                <a:gdLst/>
                <a:ahLst/>
                <a:cxnLst/>
                <a:rect r="r" b="b" t="t" l="l"/>
                <a:pathLst>
                  <a:path h="1883284" w="1913890">
                    <a:moveTo>
                      <a:pt x="0" y="0"/>
                    </a:moveTo>
                    <a:lnTo>
                      <a:pt x="1913890" y="0"/>
                    </a:lnTo>
                    <a:lnTo>
                      <a:pt x="1913890" y="1883284"/>
                    </a:lnTo>
                    <a:lnTo>
                      <a:pt x="0" y="1883284"/>
                    </a:lnTo>
                    <a:close/>
                  </a:path>
                </a:pathLst>
              </a:custGeom>
              <a:solidFill>
                <a:srgbClr val="EDECED"/>
              </a:solidFill>
            </p:spPr>
          </p:sp>
        </p:grpSp>
      </p:grpSp>
      <p:sp>
        <p:nvSpPr>
          <p:cNvPr name="TextBox 49" id="49"/>
          <p:cNvSpPr txBox="true"/>
          <p:nvPr/>
        </p:nvSpPr>
        <p:spPr>
          <a:xfrm rot="0">
            <a:off x="13969691" y="8001271"/>
            <a:ext cx="2772629" cy="488367"/>
          </a:xfrm>
          <a:prstGeom prst="rect">
            <a:avLst/>
          </a:prstGeom>
        </p:spPr>
        <p:txBody>
          <a:bodyPr anchor="t" rtlCol="false" tIns="0" lIns="0" bIns="0" rIns="0">
            <a:spAutoFit/>
          </a:bodyPr>
          <a:lstStyle/>
          <a:p>
            <a:pPr algn="ctr">
              <a:lnSpc>
                <a:spcPts val="4057"/>
              </a:lnSpc>
            </a:pPr>
            <a:r>
              <a:rPr lang="en-US" sz="2897">
                <a:solidFill>
                  <a:srgbClr val="6B002A"/>
                </a:solidFill>
                <a:latin typeface="Poppins Bold"/>
              </a:rPr>
              <a:t>Réalisation</a:t>
            </a:r>
          </a:p>
        </p:txBody>
      </p:sp>
      <p:sp>
        <p:nvSpPr>
          <p:cNvPr name="TextBox 50" id="50"/>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a:rPr>
              <a:t>DÉMARCHE PROJET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34439">
            <a:off x="-1148158" y="6451018"/>
            <a:ext cx="9246742"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980138" y="-1829889"/>
            <a:ext cx="10558324" cy="10091998"/>
          </a:xfrm>
          <a:prstGeom prst="rect">
            <a:avLst/>
          </a:prstGeom>
        </p:spPr>
      </p:pic>
      <p:pic>
        <p:nvPicPr>
          <p:cNvPr name="Picture 4" id="4"/>
          <p:cNvPicPr>
            <a:picLocks noChangeAspect="true"/>
          </p:cNvPicPr>
          <p:nvPr/>
        </p:nvPicPr>
        <p:blipFill>
          <a:blip r:embed="rId4"/>
          <a:srcRect l="0" t="0" r="65894" b="0"/>
          <a:stretch>
            <a:fillRect/>
          </a:stretch>
        </p:blipFill>
        <p:spPr>
          <a:xfrm flipH="false" flipV="false" rot="0">
            <a:off x="5384566" y="1651608"/>
            <a:ext cx="7292323" cy="3893428"/>
          </a:xfrm>
          <a:prstGeom prst="rect">
            <a:avLst/>
          </a:prstGeom>
        </p:spPr>
      </p:pic>
      <p:sp>
        <p:nvSpPr>
          <p:cNvPr name="TextBox 5" id="5"/>
          <p:cNvSpPr txBox="true"/>
          <p:nvPr/>
        </p:nvSpPr>
        <p:spPr>
          <a:xfrm rot="0">
            <a:off x="915427" y="247820"/>
            <a:ext cx="16230600" cy="1047709"/>
          </a:xfrm>
          <a:prstGeom prst="rect">
            <a:avLst/>
          </a:prstGeom>
        </p:spPr>
        <p:txBody>
          <a:bodyPr anchor="t" rtlCol="false" tIns="0" lIns="0" bIns="0" rIns="0">
            <a:spAutoFit/>
          </a:bodyPr>
          <a:lstStyle/>
          <a:p>
            <a:pPr algn="ctr" marL="0" indent="0" lvl="0">
              <a:lnSpc>
                <a:spcPts val="8280"/>
              </a:lnSpc>
              <a:spcBef>
                <a:spcPct val="0"/>
              </a:spcBef>
            </a:pPr>
            <a:r>
              <a:rPr lang="en-US" sz="6900">
                <a:solidFill>
                  <a:srgbClr val="FFFFFF"/>
                </a:solidFill>
                <a:latin typeface="Cy Grotesk Grand"/>
              </a:rPr>
              <a:t>DIAGRAMME DE GANTT</a:t>
            </a:r>
          </a:p>
        </p:txBody>
      </p:sp>
      <p:pic>
        <p:nvPicPr>
          <p:cNvPr name="Picture 6" id="6"/>
          <p:cNvPicPr>
            <a:picLocks noChangeAspect="true"/>
          </p:cNvPicPr>
          <p:nvPr/>
        </p:nvPicPr>
        <p:blipFill>
          <a:blip r:embed="rId4"/>
          <a:srcRect l="34191" t="0" r="0" b="0"/>
          <a:stretch>
            <a:fillRect/>
          </a:stretch>
        </p:blipFill>
        <p:spPr>
          <a:xfrm flipH="false" flipV="false" rot="0">
            <a:off x="1829171" y="5901115"/>
            <a:ext cx="14629658" cy="404799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6322014">
            <a:off x="11589302" y="-6549032"/>
            <a:ext cx="10329583" cy="97872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881103" y="6734073"/>
            <a:ext cx="25722547" cy="710585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028468" y="5858922"/>
            <a:ext cx="2529702" cy="252422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812861" y="524095"/>
            <a:ext cx="8446439" cy="8194932"/>
          </a:xfrm>
          <a:prstGeom prst="rect">
            <a:avLst/>
          </a:prstGeom>
        </p:spPr>
      </p:pic>
      <p:grpSp>
        <p:nvGrpSpPr>
          <p:cNvPr name="Group 6" id="6"/>
          <p:cNvGrpSpPr/>
          <p:nvPr/>
        </p:nvGrpSpPr>
        <p:grpSpPr>
          <a:xfrm rot="0">
            <a:off x="1356762" y="1884487"/>
            <a:ext cx="7249481" cy="3974435"/>
            <a:chOff x="0" y="0"/>
            <a:chExt cx="9665974" cy="5299247"/>
          </a:xfrm>
        </p:grpSpPr>
        <p:sp>
          <p:nvSpPr>
            <p:cNvPr name="TextBox 7" id="7"/>
            <p:cNvSpPr txBox="true"/>
            <p:nvPr/>
          </p:nvSpPr>
          <p:spPr>
            <a:xfrm rot="0">
              <a:off x="0" y="469900"/>
              <a:ext cx="9665974" cy="1854090"/>
            </a:xfrm>
            <a:prstGeom prst="rect">
              <a:avLst/>
            </a:prstGeom>
          </p:spPr>
          <p:txBody>
            <a:bodyPr anchor="t" rtlCol="false" tIns="0" lIns="0" bIns="0" rIns="0">
              <a:spAutoFit/>
            </a:bodyPr>
            <a:lstStyle/>
            <a:p>
              <a:pPr algn="l" marL="0" indent="0" lvl="0">
                <a:lnSpc>
                  <a:spcPts val="5490"/>
                </a:lnSpc>
                <a:spcBef>
                  <a:spcPct val="0"/>
                </a:spcBef>
              </a:pPr>
              <a:r>
                <a:rPr lang="en-US" sz="4575">
                  <a:solidFill>
                    <a:srgbClr val="EDECED"/>
                  </a:solidFill>
                  <a:latin typeface="Cy Grotesk Grand"/>
                </a:rPr>
                <a:t>MÉTHODES DE GÉNÉRATION</a:t>
              </a:r>
            </a:p>
          </p:txBody>
        </p:sp>
        <p:sp>
          <p:nvSpPr>
            <p:cNvPr name="TextBox 8" id="8"/>
            <p:cNvSpPr txBox="true"/>
            <p:nvPr/>
          </p:nvSpPr>
          <p:spPr>
            <a:xfrm rot="0">
              <a:off x="0" y="3218528"/>
              <a:ext cx="9665974" cy="2062939"/>
            </a:xfrm>
            <a:prstGeom prst="rect">
              <a:avLst/>
            </a:prstGeom>
          </p:spPr>
          <p:txBody>
            <a:bodyPr anchor="t" rtlCol="false" tIns="0" lIns="0" bIns="0" rIns="0">
              <a:spAutoFit/>
            </a:bodyPr>
            <a:lstStyle/>
            <a:p>
              <a:pPr>
                <a:lnSpc>
                  <a:spcPts val="4094"/>
                </a:lnSpc>
              </a:pPr>
              <a:r>
                <a:rPr lang="en-US" sz="2925">
                  <a:solidFill>
                    <a:srgbClr val="EDECED"/>
                  </a:solidFill>
                  <a:latin typeface="Codec Pro"/>
                </a:rPr>
                <a:t>Méthodes et modèles utilisés pour la génération de données </a:t>
              </a:r>
            </a:p>
            <a:p>
              <a:pPr>
                <a:lnSpc>
                  <a:spcPts val="4094"/>
                </a:lnSpc>
              </a:pPr>
            </a:p>
          </p:txBody>
        </p:sp>
      </p:grpSp>
      <p:sp>
        <p:nvSpPr>
          <p:cNvPr name="TextBox 9" id="9"/>
          <p:cNvSpPr txBox="true"/>
          <p:nvPr/>
        </p:nvSpPr>
        <p:spPr>
          <a:xfrm rot="0">
            <a:off x="8812861" y="8768298"/>
            <a:ext cx="8778860" cy="251629"/>
          </a:xfrm>
          <a:prstGeom prst="rect">
            <a:avLst/>
          </a:prstGeom>
        </p:spPr>
        <p:txBody>
          <a:bodyPr anchor="t" rtlCol="false" tIns="0" lIns="0" bIns="0" rIns="0">
            <a:spAutoFit/>
          </a:bodyPr>
          <a:lstStyle/>
          <a:p>
            <a:pPr algn="ctr">
              <a:lnSpc>
                <a:spcPts val="1894"/>
              </a:lnSpc>
              <a:spcBef>
                <a:spcPct val="0"/>
              </a:spcBef>
            </a:pPr>
            <a:r>
              <a:rPr lang="en-US" sz="1353">
                <a:solidFill>
                  <a:srgbClr val="EDECED"/>
                </a:solidFill>
                <a:latin typeface="Codec Pro"/>
              </a:rPr>
              <a:t>https://www.mdpi.com/2227-7390/10/15/2733/htm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DAFUigl9_38</dc:identifier>
  <dcterms:modified xsi:type="dcterms:W3CDTF">2011-08-01T06:04:30Z</dcterms:modified>
  <cp:revision>1</cp:revision>
  <dc:title>PTUT - Support Présentation</dc:title>
</cp:coreProperties>
</file>